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1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9.xml" ContentType="application/vnd.openxmlformats-officedocument.presentationml.notesSlide+xml"/>
  <Override PartName="/ppt/charts/chart14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0.xml" ContentType="application/vnd.openxmlformats-officedocument.presentationml.notesSlide+xml"/>
  <Override PartName="/ppt/charts/chart15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1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1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7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8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charts/chart19.xml" ContentType="application/vnd.openxmlformats-officedocument.drawingml.chart+xml"/>
  <Override PartName="/ppt/notesSlides/notesSlide19.xml" ContentType="application/vnd.openxmlformats-officedocument.presentationml.notesSlide+xml"/>
  <Override PartName="/ppt/charts/chart20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0.xml" ContentType="application/vnd.openxmlformats-officedocument.presentationml.notesSlide+xml"/>
  <Override PartName="/ppt/charts/chart21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2.xml" ContentType="application/vnd.openxmlformats-officedocument.presentationml.notesSlide+xml"/>
  <Override PartName="/ppt/charts/chart22.xml" ContentType="application/vnd.openxmlformats-officedocument.drawingml.chart+xml"/>
  <Override PartName="/ppt/drawings/drawing2.xml" ContentType="application/vnd.openxmlformats-officedocument.drawingml.chartshapes+xml"/>
  <Override PartName="/ppt/notesSlides/notesSlide2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23.xml" ContentType="application/vnd.openxmlformats-officedocument.drawingml.chart+xml"/>
  <Override PartName="/ppt/notesSlides/notesSlide2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2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5" r:id="rId1"/>
  </p:sldMasterIdLst>
  <p:notesMasterIdLst>
    <p:notesMasterId r:id="rId36"/>
  </p:notesMasterIdLst>
  <p:sldIdLst>
    <p:sldId id="256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  <p:sldId id="392" r:id="rId13"/>
    <p:sldId id="393" r:id="rId14"/>
    <p:sldId id="394" r:id="rId15"/>
    <p:sldId id="395" r:id="rId16"/>
    <p:sldId id="396" r:id="rId17"/>
    <p:sldId id="397" r:id="rId18"/>
    <p:sldId id="398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408" r:id="rId29"/>
    <p:sldId id="409" r:id="rId30"/>
    <p:sldId id="410" r:id="rId31"/>
    <p:sldId id="411" r:id="rId32"/>
    <p:sldId id="412" r:id="rId33"/>
    <p:sldId id="413" r:id="rId34"/>
    <p:sldId id="270" r:id="rId35"/>
  </p:sldIdLst>
  <p:sldSz cx="9144000" cy="5143500" type="screen16x9"/>
  <p:notesSz cx="6797675" cy="9926638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юдмила Фатхиева" initials="ЛФ" lastIdx="2" clrIdx="0">
    <p:extLst>
      <p:ext uri="{19B8F6BF-5375-455C-9EA6-DF929625EA0E}">
        <p15:presenceInfo xmlns:p15="http://schemas.microsoft.com/office/powerpoint/2012/main" userId="S-1-5-21-2503932791-3963065504-685366635-115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153DF"/>
    <a:srgbClr val="666699"/>
    <a:srgbClr val="FF99CC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61973C6-3A7F-426F-BCC2-42CDC149E0E7}">
  <a:tblStyle styleId="{E61973C6-3A7F-426F-BCC2-42CDC149E0E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8" autoAdjust="0"/>
    <p:restoredTop sz="94660"/>
  </p:normalViewPr>
  <p:slideViewPr>
    <p:cSldViewPr snapToGrid="0">
      <p:cViewPr varScale="1">
        <p:scale>
          <a:sx n="145" d="100"/>
          <a:sy n="145" d="100"/>
        </p:scale>
        <p:origin x="105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3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4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5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1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6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7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8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3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4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1. </a:t>
            </a:r>
            <a:r>
              <a:rPr lang="ru-RU" sz="1000" dirty="0" smtClean="0"/>
              <a:t>Численность</a:t>
            </a:r>
            <a:r>
              <a:rPr lang="ru-RU" sz="1000" baseline="0" dirty="0" smtClean="0"/>
              <a:t> </a:t>
            </a:r>
            <a:r>
              <a:rPr lang="ru-RU" sz="1000" dirty="0" smtClean="0"/>
              <a:t>населения</a:t>
            </a:r>
            <a:endParaRPr lang="ru-RU" sz="1000" dirty="0"/>
          </a:p>
        </c:rich>
      </c:tx>
      <c:layout>
        <c:manualLayout>
          <c:xMode val="edge"/>
          <c:yMode val="edge"/>
          <c:x val="9.7905339614834147E-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28687962962962965"/>
          <c:w val="0.71224099909646399"/>
          <c:h val="0.5737333333333333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человек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D5D-4BA1-A0BB-6515A2E78152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D5D-4BA1-A0BB-6515A2E78152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D5D-4BA1-A0BB-6515A2E78152}"/>
              </c:ext>
            </c:extLst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40.9</c:v>
                </c:pt>
                <c:pt idx="1">
                  <c:v>40.700000000000003</c:v>
                </c:pt>
                <c:pt idx="2">
                  <c:v>40.6</c:v>
                </c:pt>
                <c:pt idx="3">
                  <c:v>40.6</c:v>
                </c:pt>
                <c:pt idx="4">
                  <c:v>40.4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D5D-4BA1-A0BB-6515A2E7815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39"/>
        <c:overlap val="21"/>
        <c:axId val="568112288"/>
        <c:axId val="568116096"/>
      </c:barChart>
      <c:catAx>
        <c:axId val="568112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68116096"/>
        <c:crosses val="autoZero"/>
        <c:auto val="0"/>
        <c:lblAlgn val="ctr"/>
        <c:lblOffset val="100"/>
        <c:noMultiLvlLbl val="0"/>
      </c:catAx>
      <c:valAx>
        <c:axId val="568116096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68112288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900788801244307E-3"/>
          <c:y val="1.5728928669761335E-3"/>
          <c:w val="0.99820992111987561"/>
          <c:h val="0.995683450631089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42-4621-8C02-D886739E57A0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42-4621-8C02-D886739E57A0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5038345.9000000004</c:v>
                </c:pt>
                <c:pt idx="1">
                  <c:v>4493742.2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B42-4621-8C02-D886739E57A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58B6C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B42-4621-8C02-D886739E57A0}"/>
              </c:ext>
            </c:extLst>
          </c:dPt>
          <c:dPt>
            <c:idx val="1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#\ ##0.0</c:formatCode>
                <c:ptCount val="2"/>
                <c:pt idx="1">
                  <c:v>544603.69999999995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B42-4621-8C02-D886739E57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52683408"/>
        <c:axId val="652685040"/>
      </c:barChart>
      <c:valAx>
        <c:axId val="652685040"/>
        <c:scaling>
          <c:orientation val="minMax"/>
          <c:max val="5500000"/>
          <c:min val="2000000"/>
        </c:scaling>
        <c:delete val="1"/>
        <c:axPos val="t"/>
        <c:numFmt formatCode="#\ ##0.0" sourceLinked="1"/>
        <c:majorTickMark val="out"/>
        <c:minorTickMark val="none"/>
        <c:tickLblPos val="nextTo"/>
        <c:crossAx val="652683408"/>
        <c:crosses val="max"/>
        <c:crossBetween val="between"/>
      </c:valAx>
      <c:catAx>
        <c:axId val="6526834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26850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901234567901235E-3"/>
          <c:y val="1.5717592592592593E-3"/>
          <c:w val="0.99820992111987561"/>
          <c:h val="0.995683450631089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03-4D60-9143-BF3EFADC6EBB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03-4D60-9143-BF3EFADC6EBB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5441576.5</c:v>
                </c:pt>
                <c:pt idx="1">
                  <c:v>5253736.7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203-4D60-9143-BF3EFADC6EB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0203-4D60-9143-BF3EFADC6EBB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#\ ##0.0</c:formatCode>
                <c:ptCount val="2"/>
                <c:pt idx="1">
                  <c:v>187839.8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0203-4D60-9143-BF3EFADC6E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52686672"/>
        <c:axId val="652677968"/>
      </c:barChart>
      <c:valAx>
        <c:axId val="652677968"/>
        <c:scaling>
          <c:orientation val="minMax"/>
          <c:max val="5500000"/>
          <c:min val="2000000"/>
        </c:scaling>
        <c:delete val="1"/>
        <c:axPos val="t"/>
        <c:numFmt formatCode="#\ ##0.0" sourceLinked="1"/>
        <c:majorTickMark val="out"/>
        <c:minorTickMark val="none"/>
        <c:tickLblPos val="nextTo"/>
        <c:crossAx val="652686672"/>
        <c:crosses val="max"/>
        <c:crossBetween val="between"/>
      </c:valAx>
      <c:catAx>
        <c:axId val="6526866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26779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901234567901235E-3"/>
          <c:y val="0"/>
          <c:w val="0.99820992111987561"/>
          <c:h val="0.995683450631089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26-49CF-9076-33E86BB28EEC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C26-49CF-9076-33E86BB28EEC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5351085.5999999996</c:v>
                </c:pt>
                <c:pt idx="1">
                  <c:v>5172085.3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C26-49CF-9076-33E86BB28EE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C26-49CF-9076-33E86BB28EEC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#\ ##0.0</c:formatCode>
                <c:ptCount val="2"/>
                <c:pt idx="1">
                  <c:v>179000.3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C26-49CF-9076-33E86BB28E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52675248"/>
        <c:axId val="652680688"/>
      </c:barChart>
      <c:valAx>
        <c:axId val="652680688"/>
        <c:scaling>
          <c:orientation val="minMax"/>
          <c:max val="5500000"/>
          <c:min val="2000000"/>
        </c:scaling>
        <c:delete val="1"/>
        <c:axPos val="t"/>
        <c:numFmt formatCode="#\ ##0.0" sourceLinked="1"/>
        <c:majorTickMark val="out"/>
        <c:minorTickMark val="none"/>
        <c:tickLblPos val="nextTo"/>
        <c:crossAx val="652675248"/>
        <c:crosses val="max"/>
        <c:crossBetween val="between"/>
      </c:valAx>
      <c:catAx>
        <c:axId val="652675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26806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900788801244307E-3"/>
          <c:y val="1.5728928669761335E-3"/>
          <c:w val="0.99820992111987561"/>
          <c:h val="0.995683450631089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57-456C-B677-CB86A29AFF2D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57-456C-B677-CB86A29AFF2D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5241384.8</c:v>
                </c:pt>
                <c:pt idx="1">
                  <c:v>5061346.2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6F57-456C-B677-CB86A29AFF2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6F57-456C-B677-CB86A29AFF2D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#\ ##0.0</c:formatCode>
                <c:ptCount val="2"/>
                <c:pt idx="1">
                  <c:v>180038.6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6F57-456C-B677-CB86A29AFF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52672528"/>
        <c:axId val="652676336"/>
      </c:barChart>
      <c:valAx>
        <c:axId val="652676336"/>
        <c:scaling>
          <c:orientation val="minMax"/>
          <c:max val="5500000"/>
          <c:min val="2000000"/>
        </c:scaling>
        <c:delete val="1"/>
        <c:axPos val="t"/>
        <c:numFmt formatCode="#\ ##0.0" sourceLinked="1"/>
        <c:majorTickMark val="out"/>
        <c:minorTickMark val="none"/>
        <c:tickLblPos val="nextTo"/>
        <c:crossAx val="652672528"/>
        <c:crosses val="max"/>
        <c:crossBetween val="between"/>
      </c:valAx>
      <c:catAx>
        <c:axId val="6526725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26763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6F000533-65F3-4200-A19E-62E6D04CFA1A}" type="VALUE">
                      <a:rPr lang="en-US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rPr>
                      <a:pPr/>
                      <a:t>[ЗНАЧЕНИЕ]</a:t>
                    </a:fld>
                    <a:endParaRPr lang="ru-RU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№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4719492.4000000004</c:v>
                </c:pt>
                <c:pt idx="1">
                  <c:v>4493742.2</c:v>
                </c:pt>
                <c:pt idx="2">
                  <c:v>5253736.7</c:v>
                </c:pt>
                <c:pt idx="3">
                  <c:v>5172085.3</c:v>
                </c:pt>
                <c:pt idx="4">
                  <c:v>5061346.2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52679600"/>
        <c:axId val="652676880"/>
      </c:barChart>
      <c:catAx>
        <c:axId val="652679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52676880"/>
        <c:crosses val="autoZero"/>
        <c:auto val="1"/>
        <c:lblAlgn val="ctr"/>
        <c:lblOffset val="100"/>
        <c:noMultiLvlLbl val="0"/>
      </c:catAx>
      <c:valAx>
        <c:axId val="652676880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652679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67519390314375"/>
          <c:y val="3.8226837304901659E-2"/>
          <c:w val="0.79905107589364111"/>
          <c:h val="0.641487150481373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№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2808285.2</c:v>
                </c:pt>
                <c:pt idx="1">
                  <c:v>2663588.2999999998</c:v>
                </c:pt>
                <c:pt idx="2">
                  <c:v>3148777.3</c:v>
                </c:pt>
                <c:pt idx="3">
                  <c:v>2955642.8</c:v>
                </c:pt>
                <c:pt idx="4">
                  <c:v>2881496.5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№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294618.7</c:v>
                </c:pt>
                <c:pt idx="1">
                  <c:v>313430.40000000002</c:v>
                </c:pt>
                <c:pt idx="2">
                  <c:v>237111.8</c:v>
                </c:pt>
                <c:pt idx="3">
                  <c:v>227714.7</c:v>
                </c:pt>
                <c:pt idx="4">
                  <c:v>222056.1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№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1616588.2</c:v>
                </c:pt>
                <c:pt idx="1">
                  <c:v>1516723.5</c:v>
                </c:pt>
                <c:pt idx="2">
                  <c:v>1867847.6</c:v>
                </c:pt>
                <c:pt idx="3">
                  <c:v>1988727.8</c:v>
                </c:pt>
                <c:pt idx="4">
                  <c:v>1957793.6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2673072"/>
        <c:axId val="652671440"/>
      </c:barChart>
      <c:catAx>
        <c:axId val="65267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52671440"/>
        <c:crosses val="autoZero"/>
        <c:auto val="1"/>
        <c:lblAlgn val="ctr"/>
        <c:lblOffset val="100"/>
        <c:noMultiLvlLbl val="0"/>
      </c:catAx>
      <c:valAx>
        <c:axId val="652671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52673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10085542862144298"/>
          <c:y val="0.82730359995904978"/>
          <c:w val="0.88442178578115105"/>
          <c:h val="0.169754840718036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66722547972746"/>
          <c:y val="1.1320972307132499E-2"/>
          <c:w val="0.77743738767328996"/>
          <c:h val="0.911760488784991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11"/>
              <c:layout>
                <c:manualLayout>
                  <c:x val="-2.2035902210566982E-3"/>
                  <c:y val="4.0108868734094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ГОСУДАРСТВЕННАЯ ПОШЛИНА
</c:v>
                </c:pt>
                <c:pt idx="1">
                  <c:v>НАЛОГИ НА ИМУЩЕСТВО
</c:v>
                </c:pt>
                <c:pt idx="2">
                  <c:v>НАЛОГИ НА СОВОКУПНЫЙ ДОХОД
</c:v>
                </c:pt>
                <c:pt idx="3">
                  <c:v>НАЛОГИ НА ТОВАРЫ (РАБОТЫ, УСЛУГИ), РЕАЛИЗУЕМЫЕ НА ТЕРРИТОРИИ РОССИЙСКОЙ ФЕДЕРАЦИИ
</c:v>
                </c:pt>
                <c:pt idx="4">
                  <c:v>НАЛОГИ НА ПРИБЫЛЬ, ДОХОДЫ
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9090</c:v>
                </c:pt>
                <c:pt idx="1">
                  <c:v>105785</c:v>
                </c:pt>
                <c:pt idx="2">
                  <c:v>272704.59999999998</c:v>
                </c:pt>
                <c:pt idx="3">
                  <c:v>19868.2</c:v>
                </c:pt>
                <c:pt idx="4">
                  <c:v>1460399.8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52682320"/>
        <c:axId val="652671984"/>
      </c:barChart>
      <c:catAx>
        <c:axId val="6526823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2671984"/>
        <c:crosses val="autoZero"/>
        <c:auto val="1"/>
        <c:lblAlgn val="ctr"/>
        <c:lblOffset val="100"/>
        <c:noMultiLvlLbl val="0"/>
      </c:catAx>
      <c:valAx>
        <c:axId val="6526719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26823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52584569290621"/>
          <c:y val="1.1447895311631829E-2"/>
          <c:w val="0.82833959447355388"/>
          <c:h val="0.911760488784991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5.8173922851987976E-2"/>
                  <c:y val="-4.76685180572675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2.2035902210566982E-3"/>
                  <c:y val="4.0108868734094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1">
                  <c:v>ШТРАФЫ, САНКЦИИ, ВОЗМЕЩЕНИЕ УЩЕРБА
</c:v>
                </c:pt>
                <c:pt idx="2">
                  <c:v>ДОХОДЫ ОТ ПРОДАЖИ МАТЕРИАЛЬНЫХ И НЕМАТЕРИАЛЬНЫХ АКТИВОВ
</c:v>
                </c:pt>
                <c:pt idx="3">
                  <c:v>ДОХОДЫ ОТ ОКАЗАНИЯ ПЛАТНЫХ УСЛУГ И КОМПЕНСАЦИИ ЗАТРАТ ГОСУДАРСТВА
</c:v>
                </c:pt>
                <c:pt idx="4">
                  <c:v>ПЛАТЕЖИ ПРИ ПОЛЬЗОВАНИИ ПРИРОДНЫМИ РЕСУРСАМИ</c:v>
                </c:pt>
                <c:pt idx="5">
                  <c:v>ДОХОДЫ ОТ ИСПОЛЬЗОВАНИЯ ИМУЩЕСТВА, НАХОДЯЩЕГОСЯ В ГОСУДАРСТВЕННОЙ И МУНИЦИПАЛЬНОЙ СОБСТВЕННОСТИ
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1">
                  <c:v>12379.7</c:v>
                </c:pt>
                <c:pt idx="2">
                  <c:v>48262.400000000001</c:v>
                </c:pt>
                <c:pt idx="3">
                  <c:v>300</c:v>
                </c:pt>
                <c:pt idx="4">
                  <c:v>2942.9</c:v>
                </c:pt>
                <c:pt idx="5">
                  <c:v>173226.8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52677424"/>
        <c:axId val="652678512"/>
      </c:barChart>
      <c:catAx>
        <c:axId val="6526774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2678512"/>
        <c:crosses val="autoZero"/>
        <c:auto val="1"/>
        <c:lblAlgn val="ctr"/>
        <c:lblOffset val="100"/>
        <c:noMultiLvlLbl val="0"/>
      </c:catAx>
      <c:valAx>
        <c:axId val="6526785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267742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52584569290621"/>
          <c:y val="1.1447895311631829E-2"/>
          <c:w val="0.77743738767328996"/>
          <c:h val="0.911760488784991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0.103639554332175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2717403564985022E-3"/>
                  <c:y val="4.245283353592876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2.2035902210566982E-3"/>
                  <c:y val="4.0108868734094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1">
                  <c:v>Иные межбюджетные трансферты
</c:v>
                </c:pt>
                <c:pt idx="2">
                  <c:v>Субвенции бюджетам бюджетной системы Российской Федерации
</c:v>
                </c:pt>
                <c:pt idx="3">
                  <c:v>Субсидии бюджетам бюджетной системы Российской Федерации (межбюджетные субсидии)
</c:v>
                </c:pt>
                <c:pt idx="4">
                  <c:v>Дотации бюджетам бюджетной системы Российской Федерации
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1">
                  <c:v>3866.1</c:v>
                </c:pt>
                <c:pt idx="2">
                  <c:v>1879974.1</c:v>
                </c:pt>
                <c:pt idx="3">
                  <c:v>841984.9</c:v>
                </c:pt>
                <c:pt idx="4">
                  <c:v>422952.2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52681232"/>
        <c:axId val="652674160"/>
      </c:barChart>
      <c:catAx>
        <c:axId val="6526812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2674160"/>
        <c:crosses val="autoZero"/>
        <c:auto val="1"/>
        <c:lblAlgn val="ctr"/>
        <c:lblOffset val="100"/>
        <c:noMultiLvlLbl val="0"/>
      </c:catAx>
      <c:valAx>
        <c:axId val="6526741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52681232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1">
                <a:lumMod val="25000"/>
                <a:lumOff val="75000"/>
              </a:schemeClr>
            </a:solidFill>
            <a:ln w="25400" cap="flat" cmpd="sng" algn="ctr">
              <a:solidFill>
                <a:schemeClr val="dk1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8115A1AA-D0D0-4B99-9348-766D84693B25}" type="VALUE">
                      <a:rPr lang="ru-RU" smtClean="0"/>
                      <a:pPr/>
                      <a:t>[ЗНАЧЕНИЕ]</a:t>
                    </a:fld>
                    <a:endParaRPr lang="ru-RU" dirty="0" smtClean="0"/>
                  </a:p>
                  <a:p>
                    <a:r>
                      <a:rPr lang="ru-RU" sz="1000" dirty="0" smtClean="0"/>
                      <a:t>тыс. руб.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54EB558-BBFF-41F7-B6E9-803A1B68224C}" type="VALUE">
                      <a:rPr lang="ru-RU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197" b="1" i="0" u="none" strike="noStrike" kern="1200" baseline="0">
                          <a:solidFill>
                            <a:srgbClr val="092241">
                              <a:lumMod val="75000"/>
                              <a:lumOff val="25000"/>
                            </a:srgb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050" b="1" i="0" u="none" strike="noStrike" kern="1200" baseline="0" dirty="0" smtClean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</a:rPr>
                      <a:t>тыс. руб.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DE94514-DDB4-493E-9239-817AD5FB7D1C}" type="VALUE">
                      <a:rPr lang="ru-RU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197" b="1" i="0" u="none" strike="noStrike" kern="1200" baseline="0">
                          <a:solidFill>
                            <a:srgbClr val="092241">
                              <a:lumMod val="75000"/>
                              <a:lumOff val="25000"/>
                            </a:srgb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050" b="1" i="0" u="none" strike="noStrike" kern="1200" baseline="0" dirty="0" smtClean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</a:rPr>
                      <a:t>тыс. руб.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1D73E67-8320-4EC8-9B8D-1AC68617FE6E}" type="VALUE">
                      <a:rPr lang="ru-RU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197" b="1" i="0" u="none" strike="noStrike" kern="1200" baseline="0">
                          <a:solidFill>
                            <a:srgbClr val="092241">
                              <a:lumMod val="75000"/>
                              <a:lumOff val="25000"/>
                            </a:srgb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050" b="1" i="0" u="none" strike="noStrike" kern="1200" baseline="0" dirty="0" smtClean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</a:rPr>
                      <a:t>тыс. руб.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A916519-715C-43CD-B888-D0DDC1E0D9E3}" type="VALUE">
                      <a:rPr lang="ru-RU" smtClean="0"/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197" b="1" i="0" u="none" strike="noStrike" kern="1200" baseline="0">
                          <a:solidFill>
                            <a:srgbClr val="092241">
                              <a:lumMod val="75000"/>
                              <a:lumOff val="25000"/>
                            </a:srgb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[ЗНАЧЕНИЕ]</a:t>
                    </a:fld>
                    <a:endParaRPr lang="ru-RU" dirty="0" smtClean="0"/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197" b="1" i="0" u="none" strike="noStrike" kern="1200" baseline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sz="1050" b="1" i="0" u="none" strike="noStrike" kern="1200" baseline="0" dirty="0" smtClean="0">
                        <a:solidFill>
                          <a:srgbClr val="092241">
                            <a:lumMod val="75000"/>
                            <a:lumOff val="25000"/>
                          </a:srgbClr>
                        </a:solidFill>
                      </a:rPr>
                      <a:t>тыс. руб.</a:t>
                    </a:r>
                  </a:p>
                </c:rich>
              </c:tx>
              <c:numFmt formatCode="#,##0.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№252)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Лист1!$B$2:$B$6</c:f>
              <c:numCache>
                <c:formatCode>#\ ##0.0</c:formatCode>
                <c:ptCount val="5"/>
                <c:pt idx="0" formatCode="#,##0.00">
                  <c:v>4618083.8</c:v>
                </c:pt>
                <c:pt idx="1">
                  <c:v>5038345.9000000004</c:v>
                </c:pt>
                <c:pt idx="2">
                  <c:v>5441576.5</c:v>
                </c:pt>
                <c:pt idx="3">
                  <c:v>5351085.5999999996</c:v>
                </c:pt>
                <c:pt idx="4">
                  <c:v>5241384.8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52674704"/>
        <c:axId val="652684496"/>
      </c:barChart>
      <c:catAx>
        <c:axId val="65267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52684496"/>
        <c:crosses val="autoZero"/>
        <c:auto val="1"/>
        <c:lblAlgn val="ctr"/>
        <c:lblOffset val="100"/>
        <c:noMultiLvlLbl val="0"/>
      </c:catAx>
      <c:valAx>
        <c:axId val="652684496"/>
        <c:scaling>
          <c:orientation val="minMax"/>
          <c:min val="2000000"/>
        </c:scaling>
        <c:delete val="1"/>
        <c:axPos val="l"/>
        <c:numFmt formatCode="#,##0.00" sourceLinked="1"/>
        <c:majorTickMark val="out"/>
        <c:minorTickMark val="none"/>
        <c:tickLblPos val="nextTo"/>
        <c:crossAx val="652674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2. Объем отгруженных </a:t>
            </a:r>
            <a:r>
              <a:rPr lang="ru-RU" sz="1000" dirty="0" smtClean="0"/>
              <a:t>товаров</a:t>
            </a:r>
            <a:endParaRPr lang="ru-RU" sz="1000" dirty="0"/>
          </a:p>
        </c:rich>
      </c:tx>
      <c:layout>
        <c:manualLayout>
          <c:xMode val="edge"/>
          <c:yMode val="edge"/>
          <c:x val="1.3134293787041149E-2"/>
          <c:y val="2.245137156666378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26924074074074072"/>
          <c:w val="0.80461798802431905"/>
          <c:h val="0.591372222222222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человек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33F-4AC4-80DC-E8708D00717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33F-4AC4-80DC-E8708D00717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33F-4AC4-80DC-E8708D007179}"/>
              </c:ext>
            </c:extLst>
          </c:dPt>
          <c:dPt>
            <c:idx val="5"/>
            <c:invertIfNegative val="0"/>
            <c:bubble3D val="0"/>
          </c:dPt>
          <c:dLbls>
            <c:dLbl>
              <c:idx val="4"/>
              <c:layout>
                <c:manualLayout>
                  <c:x val="-1.823343389638443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40.6</c:v>
                </c:pt>
                <c:pt idx="1">
                  <c:v>39.299999999999997</c:v>
                </c:pt>
                <c:pt idx="2">
                  <c:v>38.1</c:v>
                </c:pt>
                <c:pt idx="3">
                  <c:v>36.5</c:v>
                </c:pt>
                <c:pt idx="4">
                  <c:v>32.9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33F-4AC4-80DC-E8708D00717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8816"/>
        <c:axId val="568109024"/>
      </c:barChart>
      <c:catAx>
        <c:axId val="568118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8109024"/>
        <c:crosses val="autoZero"/>
        <c:auto val="0"/>
        <c:lblAlgn val="ctr"/>
        <c:lblOffset val="100"/>
        <c:noMultiLvlLbl val="0"/>
      </c:catAx>
      <c:valAx>
        <c:axId val="568109024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68118816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7507092869302"/>
          <c:y val="3.8226880658203004E-2"/>
          <c:w val="0.8211352542897502"/>
          <c:h val="0.767974168520266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748962.7</c:v>
                </c:pt>
                <c:pt idx="1">
                  <c:v>877744</c:v>
                </c:pt>
                <c:pt idx="2">
                  <c:v>828106</c:v>
                </c:pt>
                <c:pt idx="3">
                  <c:v>897677.2</c:v>
                </c:pt>
                <c:pt idx="4">
                  <c:v>922237.8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Жилищно-коммунальный комплекс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Лист1!$C$2:$C$6</c:f>
              <c:numCache>
                <c:formatCode>#\ ##0.0</c:formatCode>
                <c:ptCount val="5"/>
                <c:pt idx="0">
                  <c:v>904391.9</c:v>
                </c:pt>
                <c:pt idx="1">
                  <c:v>592653</c:v>
                </c:pt>
                <c:pt idx="2">
                  <c:v>670797</c:v>
                </c:pt>
                <c:pt idx="3">
                  <c:v>806790</c:v>
                </c:pt>
                <c:pt idx="4">
                  <c:v>870833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Экономичеcкий блок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Лист1!$D$2:$D$6</c:f>
              <c:numCache>
                <c:formatCode>#\ ##0.0</c:formatCode>
                <c:ptCount val="5"/>
                <c:pt idx="0">
                  <c:v>401488.2</c:v>
                </c:pt>
                <c:pt idx="1">
                  <c:v>472982.1</c:v>
                </c:pt>
                <c:pt idx="2">
                  <c:v>594053.30000000005</c:v>
                </c:pt>
                <c:pt idx="3">
                  <c:v>468341</c:v>
                </c:pt>
                <c:pt idx="4">
                  <c:v>440803.5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Социальный блок</c:v>
                </c:pt>
              </c:strCache>
            </c:strRef>
          </c:tx>
          <c:spPr>
            <a:solidFill>
              <a:schemeClr val="bg1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5055410182557771E-4"/>
                  <c:y val="-0.121714971459535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1091514450196631E-3"/>
                  <c:y val="-0.118425377636305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055410182552903E-4"/>
                  <c:y val="-0.118425377636305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9209588177376709E-3"/>
                  <c:y val="-8.5529439403998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2735756222798327E-3"/>
                  <c:y val="-6.90814702878446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808045889628337E-3"/>
                  <c:y val="-7.23710641110753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2023 год (Отчёт)</c:v>
                </c:pt>
                <c:pt idx="1">
                  <c:v>2024 год (Решение Думы 252)</c:v>
                </c:pt>
                <c:pt idx="2">
                  <c:v>2025 год (проект)</c:v>
                </c:pt>
                <c:pt idx="3">
                  <c:v>2026 год (проект)</c:v>
                </c:pt>
                <c:pt idx="4">
                  <c:v>2027 год (проект)</c:v>
                </c:pt>
              </c:strCache>
            </c:strRef>
          </c:cat>
          <c:val>
            <c:numRef>
              <c:f>Лист1!$E$2:$E$6</c:f>
              <c:numCache>
                <c:formatCode>#\ ##0.0</c:formatCode>
                <c:ptCount val="5"/>
                <c:pt idx="0">
                  <c:v>2563241</c:v>
                </c:pt>
                <c:pt idx="1">
                  <c:v>3094966.8</c:v>
                </c:pt>
                <c:pt idx="2">
                  <c:v>3348620.2</c:v>
                </c:pt>
                <c:pt idx="3">
                  <c:v>3178277.4</c:v>
                </c:pt>
                <c:pt idx="4">
                  <c:v>3007510.5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100"/>
        <c:axId val="706138256"/>
        <c:axId val="706151856"/>
      </c:barChart>
      <c:catAx>
        <c:axId val="706138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6151856"/>
        <c:crosses val="autoZero"/>
        <c:auto val="1"/>
        <c:lblAlgn val="ctr"/>
        <c:lblOffset val="100"/>
        <c:noMultiLvlLbl val="0"/>
      </c:catAx>
      <c:valAx>
        <c:axId val="7061518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crossAx val="706138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239492431621903E-2"/>
          <c:y val="4.4119755607504085E-2"/>
          <c:w val="0.77743738767328996"/>
          <c:h val="0.9117604887849918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>
                  <a:lumMod val="90000"/>
                  <a:lumOff val="10000"/>
                </a:schemeClr>
              </a:solidFill>
            </a:ln>
            <a:effectLst/>
          </c:spPr>
          <c:invertIfNegative val="0"/>
          <c:dLbls>
            <c:dLbl>
              <c:idx val="11"/>
              <c:layout>
                <c:manualLayout>
                  <c:x val="-2.2035902210566982E-3"/>
                  <c:y val="4.0108868734094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Здравоохранение</c:v>
                </c:pt>
                <c:pt idx="1">
                  <c:v>Охрана окружающей среды</c:v>
                </c:pt>
                <c:pt idx="2">
                  <c:v>Национальная оборона</c:v>
                </c:pt>
                <c:pt idx="3">
                  <c:v>Обслуживание муниципального долга</c:v>
                </c:pt>
                <c:pt idx="4">
                  <c:v>Средства массовой информации</c:v>
                </c:pt>
                <c:pt idx="5">
                  <c:v>Национальная безопасность и правоохранительная деятельность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Культура, кинематография</c:v>
                </c:pt>
                <c:pt idx="9">
                  <c:v>Жилищно-коммунальное хозяйство</c:v>
                </c:pt>
                <c:pt idx="10">
                  <c:v>Национальная экономика</c:v>
                </c:pt>
                <c:pt idx="11">
                  <c:v>Общегосударственные вопросы</c:v>
                </c:pt>
                <c:pt idx="12">
                  <c:v>Образование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3223.1</c:v>
                </c:pt>
                <c:pt idx="1">
                  <c:v>5560</c:v>
                </c:pt>
                <c:pt idx="2">
                  <c:v>7385</c:v>
                </c:pt>
                <c:pt idx="3">
                  <c:v>18772.2</c:v>
                </c:pt>
                <c:pt idx="4">
                  <c:v>44118.7</c:v>
                </c:pt>
                <c:pt idx="5">
                  <c:v>40131.199999999997</c:v>
                </c:pt>
                <c:pt idx="6">
                  <c:v>134865.29999999999</c:v>
                </c:pt>
                <c:pt idx="7">
                  <c:v>498153.1</c:v>
                </c:pt>
                <c:pt idx="8">
                  <c:v>319163.09999999998</c:v>
                </c:pt>
                <c:pt idx="9">
                  <c:v>670797</c:v>
                </c:pt>
                <c:pt idx="10">
                  <c:v>594053.30000000005</c:v>
                </c:pt>
                <c:pt idx="11">
                  <c:v>574050.5</c:v>
                </c:pt>
                <c:pt idx="12">
                  <c:v>2531304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06148048"/>
        <c:axId val="706143696"/>
      </c:barChart>
      <c:catAx>
        <c:axId val="7061480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06143696"/>
        <c:crosses val="autoZero"/>
        <c:auto val="1"/>
        <c:lblAlgn val="ctr"/>
        <c:lblOffset val="100"/>
        <c:noMultiLvlLbl val="0"/>
      </c:catAx>
      <c:valAx>
        <c:axId val="7061436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0614804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98433188896913"/>
          <c:y val="7.4173252521491609E-2"/>
          <c:w val="0.37777579518882648"/>
          <c:h val="0.78552389458290217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Сумма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bg2">
                  <a:lumMod val="50000"/>
                </a:schemeClr>
              </a:solidFill>
              <a:ln w="3175" cap="flat" cmpd="sng" algn="ctr">
                <a:solidFill>
                  <a:schemeClr val="dk1"/>
                </a:solidFill>
                <a:prstDash val="solid"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FFD-475C-B346-183502395895}"/>
              </c:ext>
            </c:extLst>
          </c:dPt>
          <c:dPt>
            <c:idx val="1"/>
            <c:bubble3D val="0"/>
            <c:spPr>
              <a:solidFill>
                <a:schemeClr val="accent1">
                  <a:lumMod val="65000"/>
                </a:schemeClr>
              </a:solidFill>
              <a:ln>
                <a:solidFill>
                  <a:schemeClr val="tx1">
                    <a:lumMod val="90000"/>
                    <a:lumOff val="10000"/>
                  </a:schemeClr>
                </a:solidFill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FFD-475C-B346-183502395895}"/>
              </c:ext>
            </c:extLst>
          </c:dPt>
          <c:dPt>
            <c:idx val="2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90000"/>
                    <a:lumOff val="10000"/>
                  </a:schemeClr>
                </a:solidFill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FFD-475C-B346-183502395895}"/>
              </c:ext>
            </c:extLst>
          </c:dPt>
          <c:dPt>
            <c:idx val="3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>
                    <a:lumMod val="90000"/>
                    <a:lumOff val="10000"/>
                  </a:schemeClr>
                </a:solidFill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5FFD-475C-B346-183502395895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>
                <a:solidFill>
                  <a:schemeClr val="tx1">
                    <a:lumMod val="90000"/>
                    <a:lumOff val="10000"/>
                  </a:schemeClr>
                </a:solidFill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5FFD-475C-B346-183502395895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>
                <a:noFill/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5FFD-475C-B346-183502395895}"/>
              </c:ext>
            </c:extLst>
          </c:dPt>
          <c:dPt>
            <c:idx val="6"/>
            <c:bubble3D val="0"/>
            <c:spPr>
              <a:solidFill>
                <a:schemeClr val="tx1"/>
              </a:solidFill>
              <a:ln>
                <a:solidFill>
                  <a:schemeClr val="tx1">
                    <a:lumMod val="90000"/>
                    <a:lumOff val="10000"/>
                  </a:schemeClr>
                </a:solidFill>
              </a:ln>
              <a:effectLst/>
              <a:scene3d>
                <a:camera prst="orthographicFront" fov="0">
                  <a:rot lat="0" lon="0" rev="0"/>
                </a:camera>
                <a:lightRig rig="contrasting" dir="t">
                  <a:rot lat="0" lon="0" rev="3600000"/>
                </a:lightRig>
              </a:scene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5FFD-475C-B346-183502395895}"/>
              </c:ext>
            </c:extLst>
          </c:dPt>
          <c:dLbls>
            <c:dLbl>
              <c:idx val="0"/>
              <c:layout>
                <c:manualLayout>
                  <c:x val="0.3041866291990154"/>
                  <c:y val="-0.1019819452568116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 algn="r">
                    <a:defRPr sz="1100" b="1" i="0" u="none" strike="noStrike" kern="1200" baseline="0">
                      <a:solidFill>
                        <a:srgbClr val="635F7C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6831807627851911"/>
                      <c:h val="0.14026212641542654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21946295412689656"/>
                  <c:y val="-7.7353807298981669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t" anchorCtr="0">
                    <a:noAutofit/>
                  </a:bodyPr>
                  <a:lstStyle/>
                  <a:p>
                    <a:pPr algn="r">
                      <a:defRPr sz="1100" b="1" i="0" u="none" strike="noStrike" kern="1200" baseline="0">
                        <a:solidFill>
                          <a:srgbClr val="635F7C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97EED45-B47F-4355-996C-73393FE96AF8}" type="CATEGORYNAME">
                      <a:rPr lang="ru-RU" sz="1100" smtClean="0"/>
                      <a:pPr algn="r">
                        <a:defRPr sz="1100" b="1" i="0" u="none" strike="noStrike" kern="1200" baseline="0">
                          <a:solidFill>
                            <a:srgbClr val="635F7C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r>
                      <a:rPr lang="ru-RU" sz="1100" dirty="0"/>
                      <a:t> 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7085991573463225"/>
                      <c:h val="0.1520742563073605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0.24003476975019453"/>
                  <c:y val="-9.414725989575153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t" anchorCtr="0">
                    <a:noAutofit/>
                  </a:bodyPr>
                  <a:lstStyle/>
                  <a:p>
                    <a:pPr algn="r">
                      <a:defRPr sz="1100" b="1" i="0" u="none" strike="noStrike" kern="1200" baseline="0">
                        <a:solidFill>
                          <a:srgbClr val="635F7C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604ED9B7-5208-4DB8-8237-5D6BF530B8FF}" type="CATEGORYNAME">
                      <a:rPr lang="ru-RU" sz="1100" smtClean="0"/>
                      <a:pPr algn="r">
                        <a:defRPr sz="1100" b="1" i="0" u="none" strike="noStrike" kern="1200" baseline="0">
                          <a:solidFill>
                            <a:srgbClr val="635F7C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4998613204430514"/>
                      <c:h val="0.10963496548431556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0.25576123461475386"/>
                  <c:y val="0.14412319868679033"/>
                </c:manualLayout>
              </c:layout>
              <c:tx>
                <c:rich>
                  <a:bodyPr rot="0" spcFirstLastPara="1" vertOverflow="ellipsis" vert="horz" wrap="square" lIns="38100" tIns="19050" rIns="38100" bIns="19050" anchor="t" anchorCtr="0">
                    <a:noAutofit/>
                  </a:bodyPr>
                  <a:lstStyle/>
                  <a:p>
                    <a:pPr algn="r">
                      <a:defRPr sz="1100" b="1" i="0" u="none" strike="noStrike" kern="1200" baseline="0">
                        <a:solidFill>
                          <a:srgbClr val="635F7C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512F512-D085-4F15-A76C-6E9F08DBC9A6}" type="CATEGORYNAME">
                      <a:rPr lang="ru-RU" sz="1100" smtClean="0"/>
                      <a:pPr algn="r">
                        <a:defRPr sz="1100" b="1" i="0" u="none" strike="noStrike" kern="1200" baseline="0">
                          <a:solidFill>
                            <a:srgbClr val="635F7C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[ИМЯ КАТЕГОРИИ]</a:t>
                    </a:fld>
                    <a:endParaRPr lang="ru-RU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499861118826732"/>
                      <c:h val="0.16214414614592371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4"/>
              <c:layout>
                <c:manualLayout>
                  <c:x val="-0.23488501480262855"/>
                  <c:y val="0.11150023133375421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rgbClr val="635F7C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499861118826732"/>
                      <c:h val="0.24310361911739536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-0.35467246327412805"/>
                  <c:y val="0.1588252279433251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rgbClr val="635F7C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24998615228069782"/>
                      <c:h val="0.12841078431862629"/>
                    </c:manualLayout>
                  </c15:layout>
                </c:ext>
              </c:extLst>
            </c:dLbl>
            <c:dLbl>
              <c:idx val="6"/>
              <c:layout>
                <c:manualLayout>
                  <c:x val="-0.31343631621006562"/>
                  <c:y val="-9.663516823634332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t" anchorCtr="0">
                  <a:noAutofit/>
                </a:bodyPr>
                <a:lstStyle/>
                <a:p>
                  <a:pPr algn="l">
                    <a:defRPr sz="1100" b="1" i="0" u="none" strike="noStrike" kern="1200" baseline="0">
                      <a:solidFill>
                        <a:srgbClr val="635F7C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5FFD-475C-B346-183502395895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34289409350250266"/>
                      <c:h val="8.7231154352657048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t" anchorCtr="0">
                <a:spAutoFit/>
              </a:bodyPr>
              <a:lstStyle/>
              <a:p>
                <a:pPr algn="r">
                  <a:defRPr sz="1100" b="1" i="0" u="none" strike="noStrike" kern="1200" baseline="0">
                    <a:solidFill>
                      <a:srgbClr val="635F7C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</c:ext>
            </c:extLst>
          </c:dLbls>
          <c:cat>
            <c:strRef>
              <c:f>Лист1!$A$2:$A$8</c:f>
              <c:strCache>
                <c:ptCount val="7"/>
                <c:pt idx="0">
                  <c:v>Расходы на выплаты персоналу </c:v>
                </c:pt>
                <c:pt idx="1">
                  <c:v>Закупка товаров, работ и услуг для обеспечения муниципальных нужд</c:v>
                </c:pt>
                <c:pt idx="2">
                  <c:v>Социальное обеспечение и иные выплаты населению</c:v>
                </c:pt>
                <c:pt idx="3">
                  <c:v>Капитальные вложения в объекты муниципальной собственности</c:v>
                </c:pt>
                <c:pt idx="4">
                  <c:v>Предоставление субсидий бюджетным, автономным учреждениям и иным некоммерческим организациям</c:v>
                </c:pt>
                <c:pt idx="5">
                  <c:v>Обслуживание муниципального долга</c:v>
                </c:pt>
                <c:pt idx="6">
                  <c:v>Иные бюджетные ассигнования</c:v>
                </c:pt>
              </c:strCache>
            </c:strRef>
          </c:cat>
          <c:val>
            <c:numRef>
              <c:f>Лист1!$B$2:$B$8</c:f>
              <c:numCache>
                <c:formatCode>#\ ##0.0</c:formatCode>
                <c:ptCount val="7"/>
                <c:pt idx="0">
                  <c:v>732316.9</c:v>
                </c:pt>
                <c:pt idx="1">
                  <c:v>839172.6</c:v>
                </c:pt>
                <c:pt idx="2">
                  <c:v>136159.79999999999</c:v>
                </c:pt>
                <c:pt idx="3">
                  <c:v>471615.2</c:v>
                </c:pt>
                <c:pt idx="4">
                  <c:v>3139795.5</c:v>
                </c:pt>
                <c:pt idx="5">
                  <c:v>18772.2</c:v>
                </c:pt>
                <c:pt idx="6">
                  <c:v>103744.3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FFD-475C-B346-1835023958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1">
    <c:autoUpdate val="0"/>
  </c:externalData>
  <c:userShapes r:id="rId2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8922794179211951E-2"/>
          <c:y val="2.3264620932506599E-2"/>
          <c:w val="0.78275407337943981"/>
          <c:h val="0.9767353790674934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Lbls>
            <c:dLbl>
              <c:idx val="11"/>
              <c:layout>
                <c:manualLayout>
                  <c:x val="-2.2035902210566982E-3"/>
                  <c:y val="4.01088687340946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Лист1!$A$2:$A$22</c:f>
              <c:numCache>
                <c:formatCode>General</c:formatCode>
                <c:ptCount val="21"/>
                <c:pt idx="0">
                  <c:v>21</c:v>
                </c:pt>
                <c:pt idx="1">
                  <c:v>20</c:v>
                </c:pt>
                <c:pt idx="2">
                  <c:v>19</c:v>
                </c:pt>
                <c:pt idx="3">
                  <c:v>18</c:v>
                </c:pt>
                <c:pt idx="4">
                  <c:v>17</c:v>
                </c:pt>
                <c:pt idx="5">
                  <c:v>16</c:v>
                </c:pt>
                <c:pt idx="6">
                  <c:v>15</c:v>
                </c:pt>
                <c:pt idx="7">
                  <c:v>14</c:v>
                </c:pt>
                <c:pt idx="8">
                  <c:v>13</c:v>
                </c:pt>
                <c:pt idx="9">
                  <c:v>12</c:v>
                </c:pt>
                <c:pt idx="10">
                  <c:v>11</c:v>
                </c:pt>
                <c:pt idx="11">
                  <c:v>10</c:v>
                </c:pt>
                <c:pt idx="12">
                  <c:v>9</c:v>
                </c:pt>
                <c:pt idx="13">
                  <c:v>8</c:v>
                </c:pt>
                <c:pt idx="14">
                  <c:v>7</c:v>
                </c:pt>
                <c:pt idx="15">
                  <c:v>6</c:v>
                </c:pt>
                <c:pt idx="16">
                  <c:v>5</c:v>
                </c:pt>
                <c:pt idx="17">
                  <c:v>4</c:v>
                </c:pt>
                <c:pt idx="18">
                  <c:v>3</c:v>
                </c:pt>
                <c:pt idx="19">
                  <c:v>2</c:v>
                </c:pt>
                <c:pt idx="20">
                  <c:v>1</c:v>
                </c:pt>
              </c:numCache>
            </c:numRef>
          </c:cat>
          <c:val>
            <c:numRef>
              <c:f>Лист1!$B$2:$B$22</c:f>
              <c:numCache>
                <c:formatCode>#,##0.00</c:formatCode>
                <c:ptCount val="21"/>
                <c:pt idx="0" formatCode="General">
                  <c:v>489.1</c:v>
                </c:pt>
                <c:pt idx="1">
                  <c:v>2136</c:v>
                </c:pt>
                <c:pt idx="2">
                  <c:v>4109.8</c:v>
                </c:pt>
                <c:pt idx="3">
                  <c:v>7205.4</c:v>
                </c:pt>
                <c:pt idx="4">
                  <c:v>8783.1</c:v>
                </c:pt>
                <c:pt idx="5">
                  <c:v>14456.2</c:v>
                </c:pt>
                <c:pt idx="6">
                  <c:v>16233.8</c:v>
                </c:pt>
                <c:pt idx="7">
                  <c:v>19272.2</c:v>
                </c:pt>
                <c:pt idx="8">
                  <c:v>21104.1</c:v>
                </c:pt>
                <c:pt idx="9">
                  <c:v>25436.3</c:v>
                </c:pt>
                <c:pt idx="10">
                  <c:v>29918.7</c:v>
                </c:pt>
                <c:pt idx="11">
                  <c:v>33983.9</c:v>
                </c:pt>
                <c:pt idx="12">
                  <c:v>119570.5</c:v>
                </c:pt>
                <c:pt idx="13">
                  <c:v>126115.4</c:v>
                </c:pt>
                <c:pt idx="14">
                  <c:v>244976.8</c:v>
                </c:pt>
                <c:pt idx="15">
                  <c:v>369641.6</c:v>
                </c:pt>
                <c:pt idx="16">
                  <c:v>419124.8</c:v>
                </c:pt>
                <c:pt idx="17">
                  <c:v>425533.3</c:v>
                </c:pt>
                <c:pt idx="18">
                  <c:v>491602.2</c:v>
                </c:pt>
                <c:pt idx="19">
                  <c:v>648511.1</c:v>
                </c:pt>
                <c:pt idx="20">
                  <c:v>2361966.6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06139888"/>
        <c:axId val="706147504"/>
      </c:barChart>
      <c:catAx>
        <c:axId val="7061398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06147504"/>
        <c:crosses val="autoZero"/>
        <c:auto val="1"/>
        <c:lblAlgn val="ctr"/>
        <c:lblOffset val="100"/>
        <c:noMultiLvlLbl val="0"/>
      </c:catAx>
      <c:valAx>
        <c:axId val="7061475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06139888"/>
        <c:crosses val="autoZero"/>
        <c:crossBetween val="between"/>
      </c:valAx>
      <c:spPr>
        <a:solidFill>
          <a:schemeClr val="bg1"/>
        </a:solidFill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929249032755972E-2"/>
          <c:y val="3.8377592439803571E-2"/>
          <c:w val="0.91753286909748111"/>
          <c:h val="0.71350552250387755"/>
        </c:manualLayout>
      </c:layout>
      <c:area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Верхний предел муниципального долга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  <a:contourClr>
                <a:scrgbClr r="0" g="0" b="0"/>
              </a:contourClr>
            </a:sp3d>
          </c:spPr>
          <c:dLbls>
            <c:dLbl>
              <c:idx val="0"/>
              <c:layout>
                <c:manualLayout>
                  <c:x val="2.1423145029557614E-2"/>
                  <c:y val="-0.2560979252111114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342 596,3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CBC-4A91-81CD-357BBD4788C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4321940333065969E-2"/>
                  <c:y val="-0.3016980169145523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371 547,2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CBC-4A91-81CD-357BBD4788C9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1.1742451776145217E-2"/>
                  <c:y val="-0.2885428210362593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366 840,1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CBC-4A91-81CD-357BBD4788C9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26757360800196E-2"/>
                  <c:y val="-0.2740723728978322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359 038,9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CBC-4A91-81CD-357BBD4788C9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568697484389855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CBC-4A91-81CD-357BBD4788C9}"/>
                </c:ex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635F7C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2024 (оценка)</c:v>
                </c:pt>
                <c:pt idx="1">
                  <c:v>2025 (проект)</c:v>
                </c:pt>
                <c:pt idx="2">
                  <c:v>2026 (проект)</c:v>
                </c:pt>
                <c:pt idx="3">
                  <c:v>2027 (проект)</c:v>
                </c:pt>
              </c:strCache>
            </c:strRef>
          </c:cat>
          <c:val>
            <c:numRef>
              <c:f>Лист1!$B$2:$B$5</c:f>
              <c:numCache>
                <c:formatCode>#\ ##0.0</c:formatCode>
                <c:ptCount val="4"/>
                <c:pt idx="0">
                  <c:v>342596.3</c:v>
                </c:pt>
                <c:pt idx="1">
                  <c:v>371547.2</c:v>
                </c:pt>
                <c:pt idx="2">
                  <c:v>366840.1</c:v>
                </c:pt>
                <c:pt idx="3">
                  <c:v>359038.9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FCBC-4A91-81CD-357BBD4788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6153488"/>
        <c:axId val="706142608"/>
      </c:areaChart>
      <c:barChart>
        <c:barDir val="col"/>
        <c:grouping val="clustered"/>
        <c:varyColors val="0"/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обслуживание муниципального долга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>
              <a:outerShdw blurRad="50800" dist="38100" dir="14700000" algn="t" rotWithShape="0">
                <a:srgbClr val="000000">
                  <a:alpha val="60000"/>
                </a:srgbClr>
              </a:outerShdw>
            </a:effectLst>
            <a:scene3d>
              <a:camera prst="orthographicFront" fov="0">
                <a:rot lat="0" lon="0" rev="0"/>
              </a:camera>
              <a:lightRig rig="contrasting" dir="t">
                <a:rot lat="0" lon="0" rev="3600000"/>
              </a:lightRig>
            </a:scene3d>
            <a:sp3d prstMaterial="plastic">
              <a:bevelT w="127000" h="38200" prst="relaxedInset"/>
              <a:contourClr>
                <a:scrgbClr r="0" g="0" b="0"/>
              </a:contourClr>
            </a:sp3d>
          </c:spPr>
          <c:invertIfNegative val="0"/>
          <c:dLbls>
            <c:dLbl>
              <c:idx val="0"/>
              <c:layout>
                <c:manualLayout>
                  <c:x val="1.2341585545845978E-2"/>
                  <c:y val="3.54938271604938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666249061100114"/>
                      <c:h val="9.475308641975308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4.9366990035643538E-3"/>
                  <c:y val="3.8934820647419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FCBC-4A91-81CD-357BBD4788C9}"/>
                </c:ext>
                <c:ext xmlns:c15="http://schemas.microsoft.com/office/drawing/2012/chart" uri="{CE6537A1-D6FC-4f65-9D91-7224C49458BB}">
                  <c15:layout>
                    <c:manualLayout>
                      <c:w val="0.12516013288227265"/>
                      <c:h val="9.7839506172839499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6.4785225962446073E-8"/>
                  <c:y val="3.03458248274521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516013288227265"/>
                      <c:h val="9.1666666666666646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1.5805651578057966E-2"/>
                  <c:y val="2.88026149509089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FCBC-4A91-81CD-357BBD4788C9}"/>
                </c:ext>
                <c:ext xmlns:c15="http://schemas.microsoft.com/office/drawing/2012/chart" uri="{CE6537A1-D6FC-4f65-9D91-7224C49458BB}">
                  <c15:layout>
                    <c:manualLayout>
                      <c:w val="0.13009676710061108"/>
                      <c:h val="7.6234567901234562E-2"/>
                    </c:manualLayout>
                  </c15:layout>
                </c:ext>
              </c:extLst>
            </c:dLbl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rgbClr val="635F7C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2024 (оценка)</c:v>
                </c:pt>
                <c:pt idx="1">
                  <c:v>2025 (проект)</c:v>
                </c:pt>
                <c:pt idx="2">
                  <c:v>2026 (проект)</c:v>
                </c:pt>
                <c:pt idx="3">
                  <c:v>2027 (проект)</c:v>
                </c:pt>
              </c:strCache>
            </c:strRef>
          </c:cat>
          <c:val>
            <c:numRef>
              <c:f>Лист1!$C$2:$C$5</c:f>
              <c:numCache>
                <c:formatCode>#\ ##0.0</c:formatCode>
                <c:ptCount val="4"/>
                <c:pt idx="0">
                  <c:v>16093.7</c:v>
                </c:pt>
                <c:pt idx="1">
                  <c:v>18772.2</c:v>
                </c:pt>
                <c:pt idx="2">
                  <c:v>10169.5</c:v>
                </c:pt>
                <c:pt idx="3">
                  <c:v>10169.5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CBC-4A91-81CD-357BBD4788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706153488"/>
        <c:axId val="706142608"/>
      </c:barChart>
      <c:catAx>
        <c:axId val="70615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rgbClr val="635F7C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06142608"/>
        <c:crosses val="autoZero"/>
        <c:auto val="1"/>
        <c:lblAlgn val="ctr"/>
        <c:lblOffset val="100"/>
        <c:noMultiLvlLbl val="0"/>
      </c:catAx>
      <c:valAx>
        <c:axId val="7061426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rgbClr val="635F7C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/>
                  <a:t>(тыс. рублей)</a:t>
                </a:r>
              </a:p>
            </c:rich>
          </c:tx>
          <c:layout>
            <c:manualLayout>
              <c:xMode val="edge"/>
              <c:yMode val="edge"/>
              <c:x val="7.773466608423053E-3"/>
              <c:y val="0.328242669402555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rgbClr val="635F7C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#,##0.0" sourceLinked="0"/>
        <c:majorTickMark val="none"/>
        <c:minorTickMark val="none"/>
        <c:tickLblPos val="nextTo"/>
        <c:crossAx val="706153488"/>
        <c:crosses val="autoZero"/>
        <c:crossBetween val="between"/>
        <c:majorUnit val="200000"/>
      </c:valAx>
      <c:spPr>
        <a:noFill/>
        <a:ln>
          <a:noFill/>
        </a:ln>
        <a:effectLst>
          <a:outerShdw blurRad="165100" dist="50800" dir="5400000" algn="ctr" rotWithShape="0">
            <a:srgbClr val="000000">
              <a:alpha val="86000"/>
            </a:srgbClr>
          </a:outerShdw>
        </a:effectLst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rgbClr val="635F7C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3. Индекс потребительских </a:t>
            </a:r>
            <a:r>
              <a:rPr lang="ru-RU" sz="1000" dirty="0" smtClean="0"/>
              <a:t>цен</a:t>
            </a:r>
            <a:endParaRPr lang="ru-RU" sz="1000" dirty="0"/>
          </a:p>
        </c:rich>
      </c:tx>
      <c:layout>
        <c:manualLayout>
          <c:xMode val="edge"/>
          <c:yMode val="edge"/>
          <c:x val="9.7883095938308923E-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26924074074074072"/>
          <c:w val="0.79125254598079597"/>
          <c:h val="0.591372222222222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D43B-4184-A55D-D9BC8C0BA48C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D43B-4184-A55D-D9BC8C0BA48C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D43B-4184-A55D-D9BC8C0BA48C}"/>
              </c:ext>
            </c:extLst>
          </c:dPt>
          <c:dPt>
            <c:idx val="5"/>
            <c:invertIfNegative val="0"/>
            <c:bubble3D val="0"/>
          </c:dPt>
          <c:dLbls>
            <c:dLbl>
              <c:idx val="0"/>
              <c:layout>
                <c:manualLayout>
                  <c:x val="0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104</c:v>
                </c:pt>
                <c:pt idx="1">
                  <c:v>104</c:v>
                </c:pt>
                <c:pt idx="2">
                  <c:v>104</c:v>
                </c:pt>
                <c:pt idx="3">
                  <c:v>105.1</c:v>
                </c:pt>
                <c:pt idx="4">
                  <c:v>107.4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43B-4184-A55D-D9BC8C0BA48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7184"/>
        <c:axId val="568118272"/>
      </c:barChart>
      <c:catAx>
        <c:axId val="56811718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8118272"/>
        <c:crosses val="autoZero"/>
        <c:auto val="0"/>
        <c:lblAlgn val="ctr"/>
        <c:lblOffset val="100"/>
        <c:noMultiLvlLbl val="0"/>
      </c:catAx>
      <c:valAx>
        <c:axId val="568118272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68117184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4. Уровень </a:t>
            </a:r>
            <a:r>
              <a:rPr lang="ru-RU" sz="1000" dirty="0" smtClean="0"/>
              <a:t>безработицы</a:t>
            </a:r>
            <a:endParaRPr lang="ru-RU" sz="1000" dirty="0"/>
          </a:p>
        </c:rich>
      </c:tx>
      <c:layout>
        <c:manualLayout>
          <c:xMode val="edge"/>
          <c:yMode val="edge"/>
          <c:x val="9.7883095938308923E-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26924074074074072"/>
          <c:w val="0.9626410256410256"/>
          <c:h val="0.591372222222222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869-4463-8BA8-3A16DE399ED9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869-4463-8BA8-3A16DE399ED9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869-4463-8BA8-3A16DE399ED9}"/>
              </c:ext>
            </c:extLst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869-4463-8BA8-3A16DE399ED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0656"/>
        <c:axId val="568108480"/>
      </c:barChart>
      <c:catAx>
        <c:axId val="5681106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8108480"/>
        <c:crosses val="autoZero"/>
        <c:auto val="0"/>
        <c:lblAlgn val="ctr"/>
        <c:lblOffset val="100"/>
        <c:noMultiLvlLbl val="0"/>
      </c:catAx>
      <c:valAx>
        <c:axId val="568108480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68110656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5. Среднемесячная заработная </a:t>
            </a:r>
            <a:r>
              <a:rPr lang="ru-RU" sz="1000" dirty="0" smtClean="0"/>
              <a:t>плата</a:t>
            </a:r>
            <a:endParaRPr lang="ru-RU" sz="1000" dirty="0"/>
          </a:p>
        </c:rich>
      </c:tx>
      <c:layout>
        <c:manualLayout>
          <c:xMode val="edge"/>
          <c:yMode val="edge"/>
          <c:x val="9.7883095938308923E-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26924074074074072"/>
          <c:w val="0.57852915052297882"/>
          <c:h val="0.5913722222222221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268-4FF7-8CB2-4E99EF745CD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268-4FF7-8CB2-4E99EF745CD8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1268-4FF7-8CB2-4E99EF745CD8}"/>
              </c:ext>
            </c:extLst>
          </c:dPt>
          <c:dPt>
            <c:idx val="5"/>
            <c:invertIfNegative val="0"/>
            <c:bubble3D val="0"/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141</c:v>
                </c:pt>
                <c:pt idx="1">
                  <c:v>132.6</c:v>
                </c:pt>
                <c:pt idx="2">
                  <c:v>124.1</c:v>
                </c:pt>
                <c:pt idx="3">
                  <c:v>115</c:v>
                </c:pt>
                <c:pt idx="4" formatCode="General">
                  <c:v>101.2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1268-4FF7-8CB2-4E99EF745CD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2832"/>
        <c:axId val="568109568"/>
      </c:barChart>
      <c:catAx>
        <c:axId val="5681128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68109568"/>
        <c:crosses val="autoZero"/>
        <c:auto val="0"/>
        <c:lblAlgn val="ctr"/>
        <c:lblOffset val="100"/>
        <c:noMultiLvlLbl val="0"/>
      </c:catAx>
      <c:valAx>
        <c:axId val="568109568"/>
        <c:scaling>
          <c:orientation val="minMax"/>
        </c:scaling>
        <c:delete val="1"/>
        <c:axPos val="t"/>
        <c:numFmt formatCode="#\ ##0.0" sourceLinked="1"/>
        <c:majorTickMark val="none"/>
        <c:minorTickMark val="none"/>
        <c:tickLblPos val="nextTo"/>
        <c:crossAx val="568112832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6. Денежные доходы на душу </a:t>
            </a:r>
            <a:r>
              <a:rPr lang="ru-RU" sz="1000" dirty="0" smtClean="0"/>
              <a:t>населения</a:t>
            </a:r>
            <a:endParaRPr lang="ru-RU" sz="1000" dirty="0"/>
          </a:p>
        </c:rich>
      </c:tx>
      <c:layout>
        <c:manualLayout>
          <c:xMode val="edge"/>
          <c:yMode val="edge"/>
          <c:x val="9.7914975727040232E-4"/>
          <c:y val="0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31039814814814815"/>
          <c:w val="0.9626410256410256"/>
          <c:h val="0.55021481481481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руб.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9A2-4CAC-9D0F-10E4DF80D0F0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9A2-4CAC-9D0F-10E4DF80D0F0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9A2-4CAC-9D0F-10E4DF80D0F0}"/>
              </c:ext>
            </c:extLst>
          </c:dPt>
          <c:dPt>
            <c:idx val="5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72.2</c:v>
                </c:pt>
                <c:pt idx="1">
                  <c:v>68.2</c:v>
                </c:pt>
                <c:pt idx="2">
                  <c:v>63.9</c:v>
                </c:pt>
                <c:pt idx="3">
                  <c:v>59.3</c:v>
                </c:pt>
                <c:pt idx="4">
                  <c:v>51.4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9A2-4CAC-9D0F-10E4DF80D0F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9904"/>
        <c:axId val="568113376"/>
      </c:barChart>
      <c:catAx>
        <c:axId val="5681199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68113376"/>
        <c:crosses val="autoZero"/>
        <c:auto val="0"/>
        <c:lblAlgn val="ctr"/>
        <c:lblOffset val="100"/>
        <c:noMultiLvlLbl val="0"/>
      </c:catAx>
      <c:valAx>
        <c:axId val="568113376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68119904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7. Ввод в действие жилых </a:t>
            </a:r>
            <a:r>
              <a:rPr lang="ru-RU" sz="1000" dirty="0" smtClean="0"/>
              <a:t>домов</a:t>
            </a:r>
            <a:endParaRPr lang="ru-RU" sz="1000" baseline="30000" dirty="0"/>
          </a:p>
        </c:rich>
      </c:tx>
      <c:layout>
        <c:manualLayout>
          <c:xMode val="edge"/>
          <c:yMode val="edge"/>
          <c:x val="9.7898860398860379E-4"/>
          <c:y val="1.1759259259259259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1.391488603988604E-2"/>
          <c:y val="0.31039814814814815"/>
          <c:w val="0.89578515750624055"/>
          <c:h val="0.55021481481481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кв. м.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820-4BC0-B6FD-DDC300FD4AE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820-4BC0-B6FD-DDC300FD4AE6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820-4BC0-B6FD-DDC300FD4AE6}"/>
              </c:ext>
            </c:extLst>
          </c:dPt>
          <c:dPt>
            <c:idx val="5"/>
            <c:invertIfNegative val="0"/>
            <c:bubble3D val="0"/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#\ ##0.0</c:formatCode>
                <c:ptCount val="5"/>
                <c:pt idx="0">
                  <c:v>3</c:v>
                </c:pt>
                <c:pt idx="1">
                  <c:v>3</c:v>
                </c:pt>
                <c:pt idx="2">
                  <c:v>14.6</c:v>
                </c:pt>
                <c:pt idx="3">
                  <c:v>3</c:v>
                </c:pt>
                <c:pt idx="4">
                  <c:v>1.7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820-4BC0-B6FD-DDC300FD4AE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568114464"/>
        <c:axId val="652675792"/>
      </c:barChart>
      <c:catAx>
        <c:axId val="568114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2675792"/>
        <c:crosses val="autoZero"/>
        <c:auto val="0"/>
        <c:lblAlgn val="ctr"/>
        <c:lblOffset val="100"/>
        <c:noMultiLvlLbl val="0"/>
      </c:catAx>
      <c:valAx>
        <c:axId val="652675792"/>
        <c:scaling>
          <c:orientation val="minMax"/>
        </c:scaling>
        <c:delete val="1"/>
        <c:axPos val="t"/>
        <c:numFmt formatCode="#\ ##0.0" sourceLinked="1"/>
        <c:majorTickMark val="none"/>
        <c:minorTickMark val="none"/>
        <c:tickLblPos val="nextTo"/>
        <c:crossAx val="568114464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000" dirty="0"/>
              <a:t>8</a:t>
            </a:r>
            <a:r>
              <a:rPr lang="ru-RU" sz="1000" dirty="0" smtClean="0"/>
              <a:t>. Инвестиции в основной капитал</a:t>
            </a:r>
            <a:endParaRPr lang="ru-RU" sz="1000" baseline="30000" dirty="0"/>
          </a:p>
        </c:rich>
      </c:tx>
      <c:layout>
        <c:manualLayout>
          <c:xMode val="edge"/>
          <c:yMode val="edge"/>
          <c:x val="7.0008852456995407E-3"/>
          <c:y val="1.1758965658870373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8932432566989671E-3"/>
          <c:y val="0.31039839057444213"/>
          <c:w val="0.59531374539537096"/>
          <c:h val="0.5502148148148149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млрд. руб.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1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/>
              </a:scene3d>
            </c:spPr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820-4BC0-B6FD-DDC300FD4AE6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820-4BC0-B6FD-DDC300FD4AE6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820-4BC0-B6FD-DDC300FD4AE6}"/>
              </c:ext>
            </c:extLst>
          </c:dPt>
          <c:dPt>
            <c:idx val="5"/>
            <c:invertIfNegative val="0"/>
            <c:bubble3D val="0"/>
          </c:dPt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Лист1!$A$2:$A$6</c:f>
              <c:numCache>
                <c:formatCode>General</c:formatCode>
                <c:ptCount val="5"/>
                <c:pt idx="0">
                  <c:v>2027</c:v>
                </c:pt>
                <c:pt idx="1">
                  <c:v>2026</c:v>
                </c:pt>
                <c:pt idx="2">
                  <c:v>2025</c:v>
                </c:pt>
                <c:pt idx="3">
                  <c:v>2024</c:v>
                </c:pt>
                <c:pt idx="4">
                  <c:v>2023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6.5759999999999996</c:v>
                </c:pt>
                <c:pt idx="1">
                  <c:v>6.3040000000000003</c:v>
                </c:pt>
                <c:pt idx="2">
                  <c:v>6.0039999999999996</c:v>
                </c:pt>
                <c:pt idx="3">
                  <c:v>5.5910000000000002</c:v>
                </c:pt>
                <c:pt idx="4">
                  <c:v>5.157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820-4BC0-B6FD-DDC300FD4AE6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652686128"/>
        <c:axId val="652680144"/>
      </c:barChart>
      <c:catAx>
        <c:axId val="6526861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2680144"/>
        <c:crosses val="autoZero"/>
        <c:auto val="0"/>
        <c:lblAlgn val="ctr"/>
        <c:lblOffset val="100"/>
        <c:noMultiLvlLbl val="0"/>
      </c:catAx>
      <c:valAx>
        <c:axId val="652680144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652686128"/>
        <c:crosses val="max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900788801244307E-3"/>
          <c:y val="1.5728928669761335E-3"/>
          <c:w val="0.99820992111987561"/>
          <c:h val="0.9956834506310893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156-453F-A6E8-E48F924E841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156-453F-A6E8-E48F924E8417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#\ ##0.0</c:formatCode>
                <c:ptCount val="2"/>
                <c:pt idx="0">
                  <c:v>4618083.8</c:v>
                </c:pt>
                <c:pt idx="1">
                  <c:v>4719492.4000000004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156-453F-A6E8-E48F924E841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5156-453F-A6E8-E48F924E8417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#\ ##0.0">
                  <c:v>101408.6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156-453F-A6E8-E48F924E84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652673616"/>
        <c:axId val="652685584"/>
      </c:barChart>
      <c:valAx>
        <c:axId val="652685584"/>
        <c:scaling>
          <c:orientation val="minMax"/>
          <c:max val="5500000"/>
          <c:min val="2000000"/>
        </c:scaling>
        <c:delete val="1"/>
        <c:axPos val="t"/>
        <c:numFmt formatCode="#\ ##0.0" sourceLinked="1"/>
        <c:majorTickMark val="out"/>
        <c:minorTickMark val="none"/>
        <c:tickLblPos val="nextTo"/>
        <c:crossAx val="652673616"/>
        <c:crosses val="max"/>
        <c:crossBetween val="between"/>
      </c:valAx>
      <c:catAx>
        <c:axId val="6526736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526855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rgbClr val="635F7C"/>
          </a:solidFill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9E7E82-88FD-4DC5-A3CD-ADCDB5A830C9}" type="doc">
      <dgm:prSet loTypeId="urn:microsoft.com/office/officeart/2005/8/layout/defaul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4C40D9B-5CD4-44F6-B8BA-7C199985D617}">
      <dgm:prSet phldrT="[Текст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ru-RU" dirty="0" smtClean="0"/>
            <a:t>Реализованы решения по обеспечению минимального размера оплаты труда, сохранения достигнутого уровня соотношений в оплате труда отдельных категорий работников, подпадающих под действие указов Президента Российской Федерации</a:t>
          </a:r>
          <a:endParaRPr lang="ru-RU" dirty="0"/>
        </a:p>
      </dgm:t>
    </dgm:pt>
    <dgm:pt modelId="{2A24979F-6BC6-4598-8CBA-D909B63DF657}" type="parTrans" cxnId="{475225B4-42AE-4FAD-BBE5-E202ADBB466F}">
      <dgm:prSet/>
      <dgm:spPr/>
      <dgm:t>
        <a:bodyPr/>
        <a:lstStyle/>
        <a:p>
          <a:endParaRPr lang="ru-RU"/>
        </a:p>
      </dgm:t>
    </dgm:pt>
    <dgm:pt modelId="{51B0E108-A494-4D3B-A928-0B42BF4246D1}" type="sibTrans" cxnId="{475225B4-42AE-4FAD-BBE5-E202ADBB466F}">
      <dgm:prSet/>
      <dgm:spPr/>
      <dgm:t>
        <a:bodyPr/>
        <a:lstStyle/>
        <a:p>
          <a:endParaRPr lang="ru-RU"/>
        </a:p>
      </dgm:t>
    </dgm:pt>
    <dgm:pt modelId="{FBCE7E01-2899-49DA-897D-F619F3EB8987}">
      <dgm:prSet phldrT="[Текст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ru-RU" dirty="0" smtClean="0"/>
            <a:t>Индексация с 1 октября 2025 года на 4,0% по иным категориям работников, не подпадающим под действие Указов</a:t>
          </a:r>
          <a:endParaRPr lang="ru-RU" dirty="0"/>
        </a:p>
      </dgm:t>
    </dgm:pt>
    <dgm:pt modelId="{9250B053-4725-4257-91A8-C275E6FD0C5F}" type="parTrans" cxnId="{A64E664D-4E7E-493B-8A6C-A008824ADDD6}">
      <dgm:prSet/>
      <dgm:spPr/>
      <dgm:t>
        <a:bodyPr/>
        <a:lstStyle/>
        <a:p>
          <a:endParaRPr lang="ru-RU"/>
        </a:p>
      </dgm:t>
    </dgm:pt>
    <dgm:pt modelId="{584A8523-E2AF-4E9D-AB59-9EBC7488A2BB}" type="sibTrans" cxnId="{A64E664D-4E7E-493B-8A6C-A008824ADDD6}">
      <dgm:prSet/>
      <dgm:spPr/>
      <dgm:t>
        <a:bodyPr/>
        <a:lstStyle/>
        <a:p>
          <a:endParaRPr lang="ru-RU"/>
        </a:p>
      </dgm:t>
    </dgm:pt>
    <dgm:pt modelId="{9C53A02B-875E-4BE0-A41C-8D9139397BEE}">
      <dgm:prSet phldrT="[Текст]"/>
      <dgm:spPr>
        <a:solidFill>
          <a:schemeClr val="tx1">
            <a:lumMod val="90000"/>
            <a:lumOff val="10000"/>
          </a:schemeClr>
        </a:solidFill>
      </dgm:spPr>
      <dgm:t>
        <a:bodyPr/>
        <a:lstStyle/>
        <a:p>
          <a:r>
            <a:rPr lang="ru-RU" dirty="0" smtClean="0"/>
            <a:t>Сохранение в 2025-2027 годах достигнутого соотношения между уровнем оплаты труда отдельных категорий работников бюджетной сферы и уровнем среднемесячного дохода от трудовой деятельности в городе</a:t>
          </a:r>
          <a:endParaRPr lang="ru-RU" dirty="0"/>
        </a:p>
      </dgm:t>
    </dgm:pt>
    <dgm:pt modelId="{EFB4E96A-C6FB-4337-851C-0B99E6A65446}" type="parTrans" cxnId="{206729EE-6D05-4A83-9FF3-B42959D92C7C}">
      <dgm:prSet/>
      <dgm:spPr/>
      <dgm:t>
        <a:bodyPr/>
        <a:lstStyle/>
        <a:p>
          <a:endParaRPr lang="ru-RU"/>
        </a:p>
      </dgm:t>
    </dgm:pt>
    <dgm:pt modelId="{EF6395FB-2E60-4648-B8EE-0ED788F963C1}" type="sibTrans" cxnId="{206729EE-6D05-4A83-9FF3-B42959D92C7C}">
      <dgm:prSet/>
      <dgm:spPr/>
      <dgm:t>
        <a:bodyPr/>
        <a:lstStyle/>
        <a:p>
          <a:endParaRPr lang="ru-RU"/>
        </a:p>
      </dgm:t>
    </dgm:pt>
    <dgm:pt modelId="{CFA00ABF-929C-4045-885D-0E421E2D4701}" type="pres">
      <dgm:prSet presAssocID="{FE9E7E82-88FD-4DC5-A3CD-ADCDB5A830C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96AC7F-D9D2-4DA3-BCEA-5ED2EFCBB6E3}" type="pres">
      <dgm:prSet presAssocID="{04C40D9B-5CD4-44F6-B8BA-7C199985D61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0BA8D-38B9-45D8-9FD6-D3DC0060CAA2}" type="pres">
      <dgm:prSet presAssocID="{51B0E108-A494-4D3B-A928-0B42BF4246D1}" presName="sibTrans" presStyleCnt="0"/>
      <dgm:spPr/>
    </dgm:pt>
    <dgm:pt modelId="{167BB3BE-7296-4B99-B22A-47001064977C}" type="pres">
      <dgm:prSet presAssocID="{FBCE7E01-2899-49DA-897D-F619F3EB898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1B8898-13B0-4260-96D0-C8A1E9D139B4}" type="pres">
      <dgm:prSet presAssocID="{584A8523-E2AF-4E9D-AB59-9EBC7488A2BB}" presName="sibTrans" presStyleCnt="0"/>
      <dgm:spPr/>
    </dgm:pt>
    <dgm:pt modelId="{C1F4DD36-1C87-436A-BB02-54444718E9B4}" type="pres">
      <dgm:prSet presAssocID="{9C53A02B-875E-4BE0-A41C-8D9139397BE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06729EE-6D05-4A83-9FF3-B42959D92C7C}" srcId="{FE9E7E82-88FD-4DC5-A3CD-ADCDB5A830C9}" destId="{9C53A02B-875E-4BE0-A41C-8D9139397BEE}" srcOrd="2" destOrd="0" parTransId="{EFB4E96A-C6FB-4337-851C-0B99E6A65446}" sibTransId="{EF6395FB-2E60-4648-B8EE-0ED788F963C1}"/>
    <dgm:cxn modelId="{F7F347BB-AED8-466E-AD98-85DE8C06B9BA}" type="presOf" srcId="{04C40D9B-5CD4-44F6-B8BA-7C199985D617}" destId="{8996AC7F-D9D2-4DA3-BCEA-5ED2EFCBB6E3}" srcOrd="0" destOrd="0" presId="urn:microsoft.com/office/officeart/2005/8/layout/default"/>
    <dgm:cxn modelId="{DE62F58F-6C69-4BB3-A5F3-99B4C349E9F6}" type="presOf" srcId="{9C53A02B-875E-4BE0-A41C-8D9139397BEE}" destId="{C1F4DD36-1C87-436A-BB02-54444718E9B4}" srcOrd="0" destOrd="0" presId="urn:microsoft.com/office/officeart/2005/8/layout/default"/>
    <dgm:cxn modelId="{475225B4-42AE-4FAD-BBE5-E202ADBB466F}" srcId="{FE9E7E82-88FD-4DC5-A3CD-ADCDB5A830C9}" destId="{04C40D9B-5CD4-44F6-B8BA-7C199985D617}" srcOrd="0" destOrd="0" parTransId="{2A24979F-6BC6-4598-8CBA-D909B63DF657}" sibTransId="{51B0E108-A494-4D3B-A928-0B42BF4246D1}"/>
    <dgm:cxn modelId="{108CEA99-B6B4-4AD8-87D8-3F2BA78B77B0}" type="presOf" srcId="{FE9E7E82-88FD-4DC5-A3CD-ADCDB5A830C9}" destId="{CFA00ABF-929C-4045-885D-0E421E2D4701}" srcOrd="0" destOrd="0" presId="urn:microsoft.com/office/officeart/2005/8/layout/default"/>
    <dgm:cxn modelId="{A64E664D-4E7E-493B-8A6C-A008824ADDD6}" srcId="{FE9E7E82-88FD-4DC5-A3CD-ADCDB5A830C9}" destId="{FBCE7E01-2899-49DA-897D-F619F3EB8987}" srcOrd="1" destOrd="0" parTransId="{9250B053-4725-4257-91A8-C275E6FD0C5F}" sibTransId="{584A8523-E2AF-4E9D-AB59-9EBC7488A2BB}"/>
    <dgm:cxn modelId="{28F24DAC-1FAE-49CE-867B-E7796D4F0E31}" type="presOf" srcId="{FBCE7E01-2899-49DA-897D-F619F3EB8987}" destId="{167BB3BE-7296-4B99-B22A-47001064977C}" srcOrd="0" destOrd="0" presId="urn:microsoft.com/office/officeart/2005/8/layout/default"/>
    <dgm:cxn modelId="{0F71575B-95BF-41B8-8F46-EBCB6E3E3A6C}" type="presParOf" srcId="{CFA00ABF-929C-4045-885D-0E421E2D4701}" destId="{8996AC7F-D9D2-4DA3-BCEA-5ED2EFCBB6E3}" srcOrd="0" destOrd="0" presId="urn:microsoft.com/office/officeart/2005/8/layout/default"/>
    <dgm:cxn modelId="{4EA40BC3-D50D-4744-A95A-E67BE22D25C8}" type="presParOf" srcId="{CFA00ABF-929C-4045-885D-0E421E2D4701}" destId="{1450BA8D-38B9-45D8-9FD6-D3DC0060CAA2}" srcOrd="1" destOrd="0" presId="urn:microsoft.com/office/officeart/2005/8/layout/default"/>
    <dgm:cxn modelId="{0A20E674-D047-44CE-A5CA-D236BD4E2553}" type="presParOf" srcId="{CFA00ABF-929C-4045-885D-0E421E2D4701}" destId="{167BB3BE-7296-4B99-B22A-47001064977C}" srcOrd="2" destOrd="0" presId="urn:microsoft.com/office/officeart/2005/8/layout/default"/>
    <dgm:cxn modelId="{05662DCF-21D2-4D5A-BA31-91523167E487}" type="presParOf" srcId="{CFA00ABF-929C-4045-885D-0E421E2D4701}" destId="{7A1B8898-13B0-4260-96D0-C8A1E9D139B4}" srcOrd="3" destOrd="0" presId="urn:microsoft.com/office/officeart/2005/8/layout/default"/>
    <dgm:cxn modelId="{89F2BF57-8642-4842-A293-1CB3C577C2A3}" type="presParOf" srcId="{CFA00ABF-929C-4045-885D-0E421E2D4701}" destId="{C1F4DD36-1C87-436A-BB02-54444718E9B4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024873-E6FE-43B6-B131-48D6CCC9B1CF}" type="doc">
      <dgm:prSet loTypeId="urn:microsoft.com/office/officeart/2005/8/layout/hProcess9" loCatId="process" qsTypeId="urn:microsoft.com/office/officeart/2005/8/quickstyle/simple1" qsCatId="simple" csTypeId="urn:microsoft.com/office/officeart/2005/8/colors/accent0_3" csCatId="mainScheme" phldr="1"/>
      <dgm:spPr/>
    </dgm:pt>
    <dgm:pt modelId="{148621F8-0B1F-482C-B0DE-333758A43871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dirty="0" smtClean="0"/>
            <a:t>Казенные учреждения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</a:t>
          </a:r>
          <a:endParaRPr lang="ru-RU" sz="2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C5E734-455D-47F1-BDB8-8CE66AA8CFD5}" type="parTrans" cxnId="{803B0970-905D-49B4-B299-F01E7975AB16}">
      <dgm:prSet/>
      <dgm:spPr/>
      <dgm:t>
        <a:bodyPr/>
        <a:lstStyle/>
        <a:p>
          <a:endParaRPr lang="ru-RU"/>
        </a:p>
      </dgm:t>
    </dgm:pt>
    <dgm:pt modelId="{27AFD273-AF4F-4C4D-A4EA-190803E9A334}" type="sibTrans" cxnId="{803B0970-905D-49B4-B299-F01E7975AB16}">
      <dgm:prSet/>
      <dgm:spPr/>
      <dgm:t>
        <a:bodyPr/>
        <a:lstStyle/>
        <a:p>
          <a:endParaRPr lang="ru-RU"/>
        </a:p>
      </dgm:t>
    </dgm:pt>
    <dgm:pt modelId="{58561EA2-37CF-4A3B-87C2-09B6BD888A18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dirty="0" smtClean="0"/>
            <a:t>Автономные учреждения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13</a:t>
          </a:r>
          <a:r>
            <a:rPr lang="ru-RU" sz="2200" dirty="0" smtClean="0"/>
            <a:t> </a:t>
          </a:r>
          <a:endParaRPr lang="ru-RU" sz="2200" dirty="0"/>
        </a:p>
      </dgm:t>
    </dgm:pt>
    <dgm:pt modelId="{7040F106-2E37-4DA4-969A-422CEE8E289B}" type="parTrans" cxnId="{2F67E1FB-339B-4116-A022-9A18D7CDE021}">
      <dgm:prSet/>
      <dgm:spPr/>
      <dgm:t>
        <a:bodyPr/>
        <a:lstStyle/>
        <a:p>
          <a:endParaRPr lang="ru-RU"/>
        </a:p>
      </dgm:t>
    </dgm:pt>
    <dgm:pt modelId="{6388A6FD-F304-4DF2-8537-DD691EC06338}" type="sibTrans" cxnId="{2F67E1FB-339B-4116-A022-9A18D7CDE021}">
      <dgm:prSet/>
      <dgm:spPr/>
      <dgm:t>
        <a:bodyPr/>
        <a:lstStyle/>
        <a:p>
          <a:endParaRPr lang="ru-RU"/>
        </a:p>
      </dgm:t>
    </dgm:pt>
    <dgm:pt modelId="{DA218BCD-3F6B-422D-92ED-AE8A9743B1A6}">
      <dgm:prSet phldrT="[Текст]" custT="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dirty="0" smtClean="0"/>
            <a:t>Бюджетные учреждения </a:t>
          </a:r>
          <a:r>
            <a: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8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4D46B58-51AC-408E-A5A4-7D07B2C86356}" type="parTrans" cxnId="{CB765540-DBDA-4E2C-9505-9716629AFEAA}">
      <dgm:prSet/>
      <dgm:spPr/>
      <dgm:t>
        <a:bodyPr/>
        <a:lstStyle/>
        <a:p>
          <a:endParaRPr lang="ru-RU"/>
        </a:p>
      </dgm:t>
    </dgm:pt>
    <dgm:pt modelId="{4F2F4123-4D1E-421E-92AA-B72E8091C9C3}" type="sibTrans" cxnId="{CB765540-DBDA-4E2C-9505-9716629AFEAA}">
      <dgm:prSet/>
      <dgm:spPr/>
      <dgm:t>
        <a:bodyPr/>
        <a:lstStyle/>
        <a:p>
          <a:endParaRPr lang="ru-RU"/>
        </a:p>
      </dgm:t>
    </dgm:pt>
    <dgm:pt modelId="{0460C107-0E16-4E32-AF7F-A9BC5971B208}" type="pres">
      <dgm:prSet presAssocID="{53024873-E6FE-43B6-B131-48D6CCC9B1CF}" presName="CompostProcess" presStyleCnt="0">
        <dgm:presLayoutVars>
          <dgm:dir/>
          <dgm:resizeHandles val="exact"/>
        </dgm:presLayoutVars>
      </dgm:prSet>
      <dgm:spPr/>
    </dgm:pt>
    <dgm:pt modelId="{FF5C26C3-91DC-4A91-A3BB-D97D8FF933EE}" type="pres">
      <dgm:prSet presAssocID="{53024873-E6FE-43B6-B131-48D6CCC9B1CF}" presName="arrow" presStyleLbl="bgShp" presStyleIdx="0" presStyleCnt="1" custScaleX="99711"/>
      <dgm:spPr>
        <a:solidFill>
          <a:schemeClr val="tx1"/>
        </a:solidFill>
      </dgm:spPr>
    </dgm:pt>
    <dgm:pt modelId="{D0EE845E-838B-48D4-86D7-E8DA43C269D1}" type="pres">
      <dgm:prSet presAssocID="{53024873-E6FE-43B6-B131-48D6CCC9B1CF}" presName="linearProcess" presStyleCnt="0"/>
      <dgm:spPr/>
    </dgm:pt>
    <dgm:pt modelId="{8A2BF72A-DA47-42C9-9D8B-24D1353D54DD}" type="pres">
      <dgm:prSet presAssocID="{148621F8-0B1F-482C-B0DE-333758A43871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076CC-257D-41DC-AC11-68FC01374F2C}" type="pres">
      <dgm:prSet presAssocID="{27AFD273-AF4F-4C4D-A4EA-190803E9A334}" presName="sibTrans" presStyleCnt="0"/>
      <dgm:spPr/>
    </dgm:pt>
    <dgm:pt modelId="{12692A8B-51A0-407D-AE70-4BC98CCCC85D}" type="pres">
      <dgm:prSet presAssocID="{DA218BCD-3F6B-422D-92ED-AE8A9743B1A6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348FEE-14F6-4431-B95B-8D32F4E79AAD}" type="pres">
      <dgm:prSet presAssocID="{4F2F4123-4D1E-421E-92AA-B72E8091C9C3}" presName="sibTrans" presStyleCnt="0"/>
      <dgm:spPr/>
    </dgm:pt>
    <dgm:pt modelId="{971F0638-824C-46E9-B5EE-EA192258505B}" type="pres">
      <dgm:prSet presAssocID="{58561EA2-37CF-4A3B-87C2-09B6BD888A1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F67E1FB-339B-4116-A022-9A18D7CDE021}" srcId="{53024873-E6FE-43B6-B131-48D6CCC9B1CF}" destId="{58561EA2-37CF-4A3B-87C2-09B6BD888A18}" srcOrd="2" destOrd="0" parTransId="{7040F106-2E37-4DA4-969A-422CEE8E289B}" sibTransId="{6388A6FD-F304-4DF2-8537-DD691EC06338}"/>
    <dgm:cxn modelId="{CB765540-DBDA-4E2C-9505-9716629AFEAA}" srcId="{53024873-E6FE-43B6-B131-48D6CCC9B1CF}" destId="{DA218BCD-3F6B-422D-92ED-AE8A9743B1A6}" srcOrd="1" destOrd="0" parTransId="{04D46B58-51AC-408E-A5A4-7D07B2C86356}" sibTransId="{4F2F4123-4D1E-421E-92AA-B72E8091C9C3}"/>
    <dgm:cxn modelId="{DA21E7D5-0721-44D5-AAAA-EDB926CB127E}" type="presOf" srcId="{53024873-E6FE-43B6-B131-48D6CCC9B1CF}" destId="{0460C107-0E16-4E32-AF7F-A9BC5971B208}" srcOrd="0" destOrd="0" presId="urn:microsoft.com/office/officeart/2005/8/layout/hProcess9"/>
    <dgm:cxn modelId="{908FD1C7-CA07-4BAD-A47B-FAEA605C42D2}" type="presOf" srcId="{DA218BCD-3F6B-422D-92ED-AE8A9743B1A6}" destId="{12692A8B-51A0-407D-AE70-4BC98CCCC85D}" srcOrd="0" destOrd="0" presId="urn:microsoft.com/office/officeart/2005/8/layout/hProcess9"/>
    <dgm:cxn modelId="{803B0970-905D-49B4-B299-F01E7975AB16}" srcId="{53024873-E6FE-43B6-B131-48D6CCC9B1CF}" destId="{148621F8-0B1F-482C-B0DE-333758A43871}" srcOrd="0" destOrd="0" parTransId="{DCC5E734-455D-47F1-BDB8-8CE66AA8CFD5}" sibTransId="{27AFD273-AF4F-4C4D-A4EA-190803E9A334}"/>
    <dgm:cxn modelId="{59EED1B5-E570-4F64-BBAB-259CA55B3ED3}" type="presOf" srcId="{58561EA2-37CF-4A3B-87C2-09B6BD888A18}" destId="{971F0638-824C-46E9-B5EE-EA192258505B}" srcOrd="0" destOrd="0" presId="urn:microsoft.com/office/officeart/2005/8/layout/hProcess9"/>
    <dgm:cxn modelId="{29E510CB-BF5D-461D-922B-A4DD4864A731}" type="presOf" srcId="{148621F8-0B1F-482C-B0DE-333758A43871}" destId="{8A2BF72A-DA47-42C9-9D8B-24D1353D54DD}" srcOrd="0" destOrd="0" presId="urn:microsoft.com/office/officeart/2005/8/layout/hProcess9"/>
    <dgm:cxn modelId="{1A018823-12BE-43C3-AC1E-452460CD376C}" type="presParOf" srcId="{0460C107-0E16-4E32-AF7F-A9BC5971B208}" destId="{FF5C26C3-91DC-4A91-A3BB-D97D8FF933EE}" srcOrd="0" destOrd="0" presId="urn:microsoft.com/office/officeart/2005/8/layout/hProcess9"/>
    <dgm:cxn modelId="{9BD3BADD-DFF6-4058-8F8E-A91AD8DF5EB4}" type="presParOf" srcId="{0460C107-0E16-4E32-AF7F-A9BC5971B208}" destId="{D0EE845E-838B-48D4-86D7-E8DA43C269D1}" srcOrd="1" destOrd="0" presId="urn:microsoft.com/office/officeart/2005/8/layout/hProcess9"/>
    <dgm:cxn modelId="{79349B44-B8C3-425D-B169-0740A1C84754}" type="presParOf" srcId="{D0EE845E-838B-48D4-86D7-E8DA43C269D1}" destId="{8A2BF72A-DA47-42C9-9D8B-24D1353D54DD}" srcOrd="0" destOrd="0" presId="urn:microsoft.com/office/officeart/2005/8/layout/hProcess9"/>
    <dgm:cxn modelId="{660C2D73-0035-474A-8D89-802C940F5EA8}" type="presParOf" srcId="{D0EE845E-838B-48D4-86D7-E8DA43C269D1}" destId="{B52076CC-257D-41DC-AC11-68FC01374F2C}" srcOrd="1" destOrd="0" presId="urn:microsoft.com/office/officeart/2005/8/layout/hProcess9"/>
    <dgm:cxn modelId="{1102D03E-8EED-4CC3-9B3B-B092719F2E85}" type="presParOf" srcId="{D0EE845E-838B-48D4-86D7-E8DA43C269D1}" destId="{12692A8B-51A0-407D-AE70-4BC98CCCC85D}" srcOrd="2" destOrd="0" presId="urn:microsoft.com/office/officeart/2005/8/layout/hProcess9"/>
    <dgm:cxn modelId="{080B6A87-F67C-4BD3-A919-67815096DDD6}" type="presParOf" srcId="{D0EE845E-838B-48D4-86D7-E8DA43C269D1}" destId="{97348FEE-14F6-4431-B95B-8D32F4E79AAD}" srcOrd="3" destOrd="0" presId="urn:microsoft.com/office/officeart/2005/8/layout/hProcess9"/>
    <dgm:cxn modelId="{3910EBB5-632D-436F-B53E-6A897827FA77}" type="presParOf" srcId="{D0EE845E-838B-48D4-86D7-E8DA43C269D1}" destId="{971F0638-824C-46E9-B5EE-EA192258505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767735-F342-49D8-A228-AC59AA24CAE2}" type="doc">
      <dgm:prSet loTypeId="urn:microsoft.com/office/officeart/2005/8/layout/hProcess6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A9BCAF-D29C-4533-83BE-D9125376789C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2025 год</a:t>
          </a:r>
          <a:endParaRPr lang="ru-RU" sz="1200" dirty="0">
            <a:solidFill>
              <a:schemeClr val="tx1"/>
            </a:solidFill>
          </a:endParaRPr>
        </a:p>
      </dgm:t>
    </dgm:pt>
    <dgm:pt modelId="{6D454F3E-B689-4721-9C8A-05C87757949B}" type="parTrans" cxnId="{ADD601AC-0A39-42B0-AC7E-E877055089CE}">
      <dgm:prSet/>
      <dgm:spPr/>
      <dgm:t>
        <a:bodyPr/>
        <a:lstStyle/>
        <a:p>
          <a:endParaRPr lang="ru-RU"/>
        </a:p>
      </dgm:t>
    </dgm:pt>
    <dgm:pt modelId="{5F670492-3809-4294-9EDE-1869E2D48152}" type="sibTrans" cxnId="{ADD601AC-0A39-42B0-AC7E-E877055089CE}">
      <dgm:prSet/>
      <dgm:spPr/>
      <dgm:t>
        <a:bodyPr/>
        <a:lstStyle/>
        <a:p>
          <a:endParaRPr lang="ru-RU"/>
        </a:p>
      </dgm:t>
    </dgm:pt>
    <dgm:pt modelId="{8A4A23AE-65E9-42C0-8BE9-81183567D3F9}">
      <dgm:prSet phldrT="[Текст]" custT="1"/>
      <dgm:spPr/>
      <dgm:t>
        <a:bodyPr/>
        <a:lstStyle/>
        <a:p>
          <a:r>
            <a:rPr lang="ru-RU" sz="1400" dirty="0" smtClean="0"/>
            <a:t>2 791 920,5</a:t>
          </a:r>
          <a:endParaRPr lang="ru-RU" sz="1400" dirty="0"/>
        </a:p>
      </dgm:t>
    </dgm:pt>
    <dgm:pt modelId="{524D6719-306E-42D0-B72A-0975F034F340}" type="parTrans" cxnId="{EC834A32-9542-4DFB-881E-7D65C2E3B9B7}">
      <dgm:prSet/>
      <dgm:spPr/>
      <dgm:t>
        <a:bodyPr/>
        <a:lstStyle/>
        <a:p>
          <a:endParaRPr lang="ru-RU"/>
        </a:p>
      </dgm:t>
    </dgm:pt>
    <dgm:pt modelId="{78439090-07DA-46F5-901A-39F2B25552F1}" type="sibTrans" cxnId="{EC834A32-9542-4DFB-881E-7D65C2E3B9B7}">
      <dgm:prSet/>
      <dgm:spPr/>
      <dgm:t>
        <a:bodyPr/>
        <a:lstStyle/>
        <a:p>
          <a:endParaRPr lang="ru-RU"/>
        </a:p>
      </dgm:t>
    </dgm:pt>
    <dgm:pt modelId="{3214F0F9-F1B6-4086-AA8A-1089809E2DD9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2026 год</a:t>
          </a:r>
          <a:endParaRPr lang="ru-RU" sz="1200" dirty="0">
            <a:solidFill>
              <a:schemeClr val="tx1"/>
            </a:solidFill>
          </a:endParaRPr>
        </a:p>
      </dgm:t>
    </dgm:pt>
    <dgm:pt modelId="{3BD13169-8F50-4D27-B458-10E691E7BB60}" type="parTrans" cxnId="{4A86096C-5483-4690-A8B8-5EAFCAEBDD31}">
      <dgm:prSet/>
      <dgm:spPr/>
      <dgm:t>
        <a:bodyPr/>
        <a:lstStyle/>
        <a:p>
          <a:endParaRPr lang="ru-RU"/>
        </a:p>
      </dgm:t>
    </dgm:pt>
    <dgm:pt modelId="{6F52F5DD-A74A-4E3C-BC11-766FB9206640}" type="sibTrans" cxnId="{4A86096C-5483-4690-A8B8-5EAFCAEBDD31}">
      <dgm:prSet/>
      <dgm:spPr/>
      <dgm:t>
        <a:bodyPr/>
        <a:lstStyle/>
        <a:p>
          <a:endParaRPr lang="ru-RU"/>
        </a:p>
      </dgm:t>
    </dgm:pt>
    <dgm:pt modelId="{B1F06AE5-6EC0-44E3-8469-FF5D1252E257}">
      <dgm:prSet phldrT="[Текст]" custT="1"/>
      <dgm:spPr/>
      <dgm:t>
        <a:bodyPr/>
        <a:lstStyle/>
        <a:p>
          <a:r>
            <a:rPr lang="ru-RU" sz="1400" dirty="0" smtClean="0"/>
            <a:t>2 759 006,8</a:t>
          </a:r>
          <a:endParaRPr lang="ru-RU" sz="1400" dirty="0"/>
        </a:p>
      </dgm:t>
    </dgm:pt>
    <dgm:pt modelId="{5C869D6D-1F5F-4C0F-B933-85E3EE3147C8}" type="parTrans" cxnId="{57C721C9-367B-4E26-893D-5BBF82D04F40}">
      <dgm:prSet/>
      <dgm:spPr/>
      <dgm:t>
        <a:bodyPr/>
        <a:lstStyle/>
        <a:p>
          <a:endParaRPr lang="ru-RU"/>
        </a:p>
      </dgm:t>
    </dgm:pt>
    <dgm:pt modelId="{1C8299D3-59A7-4896-B3F7-0254E699E819}" type="sibTrans" cxnId="{57C721C9-367B-4E26-893D-5BBF82D04F40}">
      <dgm:prSet/>
      <dgm:spPr/>
      <dgm:t>
        <a:bodyPr/>
        <a:lstStyle/>
        <a:p>
          <a:endParaRPr lang="ru-RU"/>
        </a:p>
      </dgm:t>
    </dgm:pt>
    <dgm:pt modelId="{A3D85D00-DE89-4EA3-8CF4-A3E3674693DF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1200" dirty="0" smtClean="0">
              <a:solidFill>
                <a:schemeClr val="tx1"/>
              </a:solidFill>
            </a:rPr>
            <a:t>2027 год</a:t>
          </a:r>
          <a:endParaRPr lang="ru-RU" sz="1200" dirty="0">
            <a:solidFill>
              <a:schemeClr val="tx1"/>
            </a:solidFill>
          </a:endParaRPr>
        </a:p>
      </dgm:t>
    </dgm:pt>
    <dgm:pt modelId="{C5ADC7D7-9E11-4502-8523-1CECB4E5EF72}" type="parTrans" cxnId="{DD6CF932-EC0B-43CB-B63B-6CCC8D21A79C}">
      <dgm:prSet/>
      <dgm:spPr/>
      <dgm:t>
        <a:bodyPr/>
        <a:lstStyle/>
        <a:p>
          <a:endParaRPr lang="ru-RU"/>
        </a:p>
      </dgm:t>
    </dgm:pt>
    <dgm:pt modelId="{E41E3643-439F-46CC-A9BE-F4B776DE4EF0}" type="sibTrans" cxnId="{DD6CF932-EC0B-43CB-B63B-6CCC8D21A79C}">
      <dgm:prSet/>
      <dgm:spPr/>
      <dgm:t>
        <a:bodyPr/>
        <a:lstStyle/>
        <a:p>
          <a:endParaRPr lang="ru-RU"/>
        </a:p>
      </dgm:t>
    </dgm:pt>
    <dgm:pt modelId="{DDD429A5-4D16-438D-AC12-363DE9276E0B}">
      <dgm:prSet phldrT="[Текст]" custT="1"/>
      <dgm:spPr/>
      <dgm:t>
        <a:bodyPr/>
        <a:lstStyle/>
        <a:p>
          <a:r>
            <a:rPr lang="ru-RU" sz="1400" dirty="0" smtClean="0"/>
            <a:t>2 734 809,4</a:t>
          </a:r>
          <a:endParaRPr lang="ru-RU" sz="1400" dirty="0"/>
        </a:p>
      </dgm:t>
    </dgm:pt>
    <dgm:pt modelId="{92A23F64-D126-4FF1-89BA-8BA7010E617D}" type="parTrans" cxnId="{F08D84FF-992E-4584-B909-41F006FF4FEE}">
      <dgm:prSet/>
      <dgm:spPr/>
      <dgm:t>
        <a:bodyPr/>
        <a:lstStyle/>
        <a:p>
          <a:endParaRPr lang="ru-RU"/>
        </a:p>
      </dgm:t>
    </dgm:pt>
    <dgm:pt modelId="{6D4921E5-FF7E-4F6B-9D9D-84C66F64A895}" type="sibTrans" cxnId="{F08D84FF-992E-4584-B909-41F006FF4FEE}">
      <dgm:prSet/>
      <dgm:spPr/>
      <dgm:t>
        <a:bodyPr/>
        <a:lstStyle/>
        <a:p>
          <a:endParaRPr lang="ru-RU"/>
        </a:p>
      </dgm:t>
    </dgm:pt>
    <dgm:pt modelId="{EABB656D-3A07-41F0-80CE-E9C4BD2EC259}" type="pres">
      <dgm:prSet presAssocID="{0B767735-F342-49D8-A228-AC59AA24CAE2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B7A2EA-E519-4E6C-8DF0-5F05C9F7E74D}" type="pres">
      <dgm:prSet presAssocID="{51A9BCAF-D29C-4533-83BE-D9125376789C}" presName="compNode" presStyleCnt="0"/>
      <dgm:spPr/>
    </dgm:pt>
    <dgm:pt modelId="{599A2534-9D6C-425F-96D9-733B7AF897FB}" type="pres">
      <dgm:prSet presAssocID="{51A9BCAF-D29C-4533-83BE-D9125376789C}" presName="noGeometry" presStyleCnt="0"/>
      <dgm:spPr/>
    </dgm:pt>
    <dgm:pt modelId="{ADB53A16-14DA-49B5-A621-54BFD89F54EC}" type="pres">
      <dgm:prSet presAssocID="{51A9BCAF-D29C-4533-83BE-D9125376789C}" presName="childTextVisible" presStyleLbl="bgAccFollowNode1" presStyleIdx="0" presStyleCnt="3" custScaleX="322409" custScaleY="120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BF3349-01EE-4EFD-BCA6-A0047D734474}" type="pres">
      <dgm:prSet presAssocID="{51A9BCAF-D29C-4533-83BE-D9125376789C}" presName="childTextHidden" presStyleLbl="bgAccFollowNode1" presStyleIdx="0" presStyleCnt="3"/>
      <dgm:spPr/>
      <dgm:t>
        <a:bodyPr/>
        <a:lstStyle/>
        <a:p>
          <a:endParaRPr lang="ru-RU"/>
        </a:p>
      </dgm:t>
    </dgm:pt>
    <dgm:pt modelId="{D88046CA-9C7D-4C89-903D-755C24A24E3D}" type="pres">
      <dgm:prSet presAssocID="{51A9BCAF-D29C-4533-83BE-D9125376789C}" presName="parentText" presStyleLbl="node1" presStyleIdx="0" presStyleCnt="3" custScaleX="173530" custScaleY="158057" custLinFactX="-30879" custLinFactNeighborX="-100000" custLinFactNeighborY="-49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A507F7-7357-4FC8-847E-C670E5EE56FF}" type="pres">
      <dgm:prSet presAssocID="{51A9BCAF-D29C-4533-83BE-D9125376789C}" presName="aSpace" presStyleCnt="0"/>
      <dgm:spPr/>
    </dgm:pt>
    <dgm:pt modelId="{F45E2C42-89F4-4ABC-A0E6-081848A35F0A}" type="pres">
      <dgm:prSet presAssocID="{3214F0F9-F1B6-4086-AA8A-1089809E2DD9}" presName="compNode" presStyleCnt="0"/>
      <dgm:spPr/>
    </dgm:pt>
    <dgm:pt modelId="{02087598-3169-4C6D-8628-C4375E564496}" type="pres">
      <dgm:prSet presAssocID="{3214F0F9-F1B6-4086-AA8A-1089809E2DD9}" presName="noGeometry" presStyleCnt="0"/>
      <dgm:spPr/>
    </dgm:pt>
    <dgm:pt modelId="{3F4C2DC4-9B19-4AC8-8D16-7AF4E991176F}" type="pres">
      <dgm:prSet presAssocID="{3214F0F9-F1B6-4086-AA8A-1089809E2DD9}" presName="childTextVisible" presStyleLbl="bgAccFollowNode1" presStyleIdx="1" presStyleCnt="3" custScaleX="322855" custScaleY="120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0C9FF-905C-4EED-A54F-5627BB4C325F}" type="pres">
      <dgm:prSet presAssocID="{3214F0F9-F1B6-4086-AA8A-1089809E2DD9}" presName="childTextHidden" presStyleLbl="bgAccFollowNode1" presStyleIdx="1" presStyleCnt="3"/>
      <dgm:spPr/>
      <dgm:t>
        <a:bodyPr/>
        <a:lstStyle/>
        <a:p>
          <a:endParaRPr lang="ru-RU"/>
        </a:p>
      </dgm:t>
    </dgm:pt>
    <dgm:pt modelId="{B2F88FB8-BB69-4C56-8306-CE002707C9A3}" type="pres">
      <dgm:prSet presAssocID="{3214F0F9-F1B6-4086-AA8A-1089809E2DD9}" presName="parentText" presStyleLbl="node1" presStyleIdx="1" presStyleCnt="3" custScaleX="180838" custScaleY="165250" custLinFactX="-23573" custLinFactNeighborX="-100000" custLinFactNeighborY="-13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0E612-557B-4AD0-BD49-CBC0E859D307}" type="pres">
      <dgm:prSet presAssocID="{3214F0F9-F1B6-4086-AA8A-1089809E2DD9}" presName="aSpace" presStyleCnt="0"/>
      <dgm:spPr/>
    </dgm:pt>
    <dgm:pt modelId="{FDC394B3-FE88-4910-8B05-9B7FCD6F3CE8}" type="pres">
      <dgm:prSet presAssocID="{A3D85D00-DE89-4EA3-8CF4-A3E3674693DF}" presName="compNode" presStyleCnt="0"/>
      <dgm:spPr/>
    </dgm:pt>
    <dgm:pt modelId="{2C8532F1-F1DC-4E13-9FDA-E01FAD551ED7}" type="pres">
      <dgm:prSet presAssocID="{A3D85D00-DE89-4EA3-8CF4-A3E3674693DF}" presName="noGeometry" presStyleCnt="0"/>
      <dgm:spPr/>
    </dgm:pt>
    <dgm:pt modelId="{F3561C61-EBD2-45B1-AC4C-7165C17C25BF}" type="pres">
      <dgm:prSet presAssocID="{A3D85D00-DE89-4EA3-8CF4-A3E3674693DF}" presName="childTextVisible" presStyleLbl="bgAccFollowNode1" presStyleIdx="2" presStyleCnt="3" custScaleX="332121" custScaleY="126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402679-3854-4298-8294-398A6874DB7E}" type="pres">
      <dgm:prSet presAssocID="{A3D85D00-DE89-4EA3-8CF4-A3E3674693DF}" presName="childTextHidden" presStyleLbl="bgAccFollowNode1" presStyleIdx="2" presStyleCnt="3"/>
      <dgm:spPr/>
      <dgm:t>
        <a:bodyPr/>
        <a:lstStyle/>
        <a:p>
          <a:endParaRPr lang="ru-RU"/>
        </a:p>
      </dgm:t>
    </dgm:pt>
    <dgm:pt modelId="{AA7A90D8-1F2E-46C6-A882-D3DAF0CC7189}" type="pres">
      <dgm:prSet presAssocID="{A3D85D00-DE89-4EA3-8CF4-A3E3674693DF}" presName="parentText" presStyleLbl="node1" presStyleIdx="2" presStyleCnt="3" custScaleX="170832" custScaleY="156883" custLinFactX="-38049" custLinFactNeighborX="-100000" custLinFactNeighborY="-433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34A32-9542-4DFB-881E-7D65C2E3B9B7}" srcId="{51A9BCAF-D29C-4533-83BE-D9125376789C}" destId="{8A4A23AE-65E9-42C0-8BE9-81183567D3F9}" srcOrd="0" destOrd="0" parTransId="{524D6719-306E-42D0-B72A-0975F034F340}" sibTransId="{78439090-07DA-46F5-901A-39F2B25552F1}"/>
    <dgm:cxn modelId="{736D08C7-C7D1-4E17-BA71-20383F05A8BA}" type="presOf" srcId="{8A4A23AE-65E9-42C0-8BE9-81183567D3F9}" destId="{A1BF3349-01EE-4EFD-BCA6-A0047D734474}" srcOrd="1" destOrd="0" presId="urn:microsoft.com/office/officeart/2005/8/layout/hProcess6"/>
    <dgm:cxn modelId="{F08D84FF-992E-4584-B909-41F006FF4FEE}" srcId="{A3D85D00-DE89-4EA3-8CF4-A3E3674693DF}" destId="{DDD429A5-4D16-438D-AC12-363DE9276E0B}" srcOrd="0" destOrd="0" parTransId="{92A23F64-D126-4FF1-89BA-8BA7010E617D}" sibTransId="{6D4921E5-FF7E-4F6B-9D9D-84C66F64A895}"/>
    <dgm:cxn modelId="{57C721C9-367B-4E26-893D-5BBF82D04F40}" srcId="{3214F0F9-F1B6-4086-AA8A-1089809E2DD9}" destId="{B1F06AE5-6EC0-44E3-8469-FF5D1252E257}" srcOrd="0" destOrd="0" parTransId="{5C869D6D-1F5F-4C0F-B933-85E3EE3147C8}" sibTransId="{1C8299D3-59A7-4896-B3F7-0254E699E819}"/>
    <dgm:cxn modelId="{DD6CF932-EC0B-43CB-B63B-6CCC8D21A79C}" srcId="{0B767735-F342-49D8-A228-AC59AA24CAE2}" destId="{A3D85D00-DE89-4EA3-8CF4-A3E3674693DF}" srcOrd="2" destOrd="0" parTransId="{C5ADC7D7-9E11-4502-8523-1CECB4E5EF72}" sibTransId="{E41E3643-439F-46CC-A9BE-F4B776DE4EF0}"/>
    <dgm:cxn modelId="{F72FC205-52EA-40B8-8985-0BA264DBB4B9}" type="presOf" srcId="{A3D85D00-DE89-4EA3-8CF4-A3E3674693DF}" destId="{AA7A90D8-1F2E-46C6-A882-D3DAF0CC7189}" srcOrd="0" destOrd="0" presId="urn:microsoft.com/office/officeart/2005/8/layout/hProcess6"/>
    <dgm:cxn modelId="{9831AA31-9996-417B-A41C-3C962115B508}" type="presOf" srcId="{DDD429A5-4D16-438D-AC12-363DE9276E0B}" destId="{33402679-3854-4298-8294-398A6874DB7E}" srcOrd="1" destOrd="0" presId="urn:microsoft.com/office/officeart/2005/8/layout/hProcess6"/>
    <dgm:cxn modelId="{C80DC7CE-3E28-401B-B0B8-05BC037098DA}" type="presOf" srcId="{0B767735-F342-49D8-A228-AC59AA24CAE2}" destId="{EABB656D-3A07-41F0-80CE-E9C4BD2EC259}" srcOrd="0" destOrd="0" presId="urn:microsoft.com/office/officeart/2005/8/layout/hProcess6"/>
    <dgm:cxn modelId="{62CF191E-F0B5-4FC2-9A0A-CEBD281D8ECF}" type="presOf" srcId="{B1F06AE5-6EC0-44E3-8469-FF5D1252E257}" destId="{3F4C2DC4-9B19-4AC8-8D16-7AF4E991176F}" srcOrd="0" destOrd="0" presId="urn:microsoft.com/office/officeart/2005/8/layout/hProcess6"/>
    <dgm:cxn modelId="{ADD601AC-0A39-42B0-AC7E-E877055089CE}" srcId="{0B767735-F342-49D8-A228-AC59AA24CAE2}" destId="{51A9BCAF-D29C-4533-83BE-D9125376789C}" srcOrd="0" destOrd="0" parTransId="{6D454F3E-B689-4721-9C8A-05C87757949B}" sibTransId="{5F670492-3809-4294-9EDE-1869E2D48152}"/>
    <dgm:cxn modelId="{639AFFCC-E2A5-4C9B-B8B4-6EA4CCC056E9}" type="presOf" srcId="{51A9BCAF-D29C-4533-83BE-D9125376789C}" destId="{D88046CA-9C7D-4C89-903D-755C24A24E3D}" srcOrd="0" destOrd="0" presId="urn:microsoft.com/office/officeart/2005/8/layout/hProcess6"/>
    <dgm:cxn modelId="{4A86096C-5483-4690-A8B8-5EAFCAEBDD31}" srcId="{0B767735-F342-49D8-A228-AC59AA24CAE2}" destId="{3214F0F9-F1B6-4086-AA8A-1089809E2DD9}" srcOrd="1" destOrd="0" parTransId="{3BD13169-8F50-4D27-B458-10E691E7BB60}" sibTransId="{6F52F5DD-A74A-4E3C-BC11-766FB9206640}"/>
    <dgm:cxn modelId="{1F3798F1-7470-49DF-990C-379794046F28}" type="presOf" srcId="{3214F0F9-F1B6-4086-AA8A-1089809E2DD9}" destId="{B2F88FB8-BB69-4C56-8306-CE002707C9A3}" srcOrd="0" destOrd="0" presId="urn:microsoft.com/office/officeart/2005/8/layout/hProcess6"/>
    <dgm:cxn modelId="{F3E2BC7A-DA96-45C9-97DD-E26857A9E59A}" type="presOf" srcId="{8A4A23AE-65E9-42C0-8BE9-81183567D3F9}" destId="{ADB53A16-14DA-49B5-A621-54BFD89F54EC}" srcOrd="0" destOrd="0" presId="urn:microsoft.com/office/officeart/2005/8/layout/hProcess6"/>
    <dgm:cxn modelId="{0625A287-9B4F-45B0-88D3-C188A87D4DC0}" type="presOf" srcId="{B1F06AE5-6EC0-44E3-8469-FF5D1252E257}" destId="{72C0C9FF-905C-4EED-A54F-5627BB4C325F}" srcOrd="1" destOrd="0" presId="urn:microsoft.com/office/officeart/2005/8/layout/hProcess6"/>
    <dgm:cxn modelId="{C3C35C65-8BBD-47C9-B481-23F192CFD4E4}" type="presOf" srcId="{DDD429A5-4D16-438D-AC12-363DE9276E0B}" destId="{F3561C61-EBD2-45B1-AC4C-7165C17C25BF}" srcOrd="0" destOrd="0" presId="urn:microsoft.com/office/officeart/2005/8/layout/hProcess6"/>
    <dgm:cxn modelId="{3CDABC7C-FBD5-40CC-92A5-ACC8CAADDC58}" type="presParOf" srcId="{EABB656D-3A07-41F0-80CE-E9C4BD2EC259}" destId="{F3B7A2EA-E519-4E6C-8DF0-5F05C9F7E74D}" srcOrd="0" destOrd="0" presId="urn:microsoft.com/office/officeart/2005/8/layout/hProcess6"/>
    <dgm:cxn modelId="{6E0F5B20-9602-4A43-873B-08176C6D1AA7}" type="presParOf" srcId="{F3B7A2EA-E519-4E6C-8DF0-5F05C9F7E74D}" destId="{599A2534-9D6C-425F-96D9-733B7AF897FB}" srcOrd="0" destOrd="0" presId="urn:microsoft.com/office/officeart/2005/8/layout/hProcess6"/>
    <dgm:cxn modelId="{1DB89577-2E3C-4D0F-8211-FA3AED4ECC2E}" type="presParOf" srcId="{F3B7A2EA-E519-4E6C-8DF0-5F05C9F7E74D}" destId="{ADB53A16-14DA-49B5-A621-54BFD89F54EC}" srcOrd="1" destOrd="0" presId="urn:microsoft.com/office/officeart/2005/8/layout/hProcess6"/>
    <dgm:cxn modelId="{716CE1D2-7DAE-41E5-93EB-0F95014161C1}" type="presParOf" srcId="{F3B7A2EA-E519-4E6C-8DF0-5F05C9F7E74D}" destId="{A1BF3349-01EE-4EFD-BCA6-A0047D734474}" srcOrd="2" destOrd="0" presId="urn:microsoft.com/office/officeart/2005/8/layout/hProcess6"/>
    <dgm:cxn modelId="{166DBF90-1404-434B-84D7-1F07BA574408}" type="presParOf" srcId="{F3B7A2EA-E519-4E6C-8DF0-5F05C9F7E74D}" destId="{D88046CA-9C7D-4C89-903D-755C24A24E3D}" srcOrd="3" destOrd="0" presId="urn:microsoft.com/office/officeart/2005/8/layout/hProcess6"/>
    <dgm:cxn modelId="{023C5B3E-4902-49C5-83D2-EEB031AAC262}" type="presParOf" srcId="{EABB656D-3A07-41F0-80CE-E9C4BD2EC259}" destId="{58A507F7-7357-4FC8-847E-C670E5EE56FF}" srcOrd="1" destOrd="0" presId="urn:microsoft.com/office/officeart/2005/8/layout/hProcess6"/>
    <dgm:cxn modelId="{560E2134-A2C5-482C-86F2-20DC6B66BD5F}" type="presParOf" srcId="{EABB656D-3A07-41F0-80CE-E9C4BD2EC259}" destId="{F45E2C42-89F4-4ABC-A0E6-081848A35F0A}" srcOrd="2" destOrd="0" presId="urn:microsoft.com/office/officeart/2005/8/layout/hProcess6"/>
    <dgm:cxn modelId="{1987A2B4-1403-4A98-9EB3-C3E8B5BF089C}" type="presParOf" srcId="{F45E2C42-89F4-4ABC-A0E6-081848A35F0A}" destId="{02087598-3169-4C6D-8628-C4375E564496}" srcOrd="0" destOrd="0" presId="urn:microsoft.com/office/officeart/2005/8/layout/hProcess6"/>
    <dgm:cxn modelId="{430A0B68-300B-4155-B409-631D1BC2428F}" type="presParOf" srcId="{F45E2C42-89F4-4ABC-A0E6-081848A35F0A}" destId="{3F4C2DC4-9B19-4AC8-8D16-7AF4E991176F}" srcOrd="1" destOrd="0" presId="urn:microsoft.com/office/officeart/2005/8/layout/hProcess6"/>
    <dgm:cxn modelId="{71CD60FA-9959-4519-8FB4-EB5AC97CBFBE}" type="presParOf" srcId="{F45E2C42-89F4-4ABC-A0E6-081848A35F0A}" destId="{72C0C9FF-905C-4EED-A54F-5627BB4C325F}" srcOrd="2" destOrd="0" presId="urn:microsoft.com/office/officeart/2005/8/layout/hProcess6"/>
    <dgm:cxn modelId="{A8166EB0-9217-4387-B74C-5317A32CD385}" type="presParOf" srcId="{F45E2C42-89F4-4ABC-A0E6-081848A35F0A}" destId="{B2F88FB8-BB69-4C56-8306-CE002707C9A3}" srcOrd="3" destOrd="0" presId="urn:microsoft.com/office/officeart/2005/8/layout/hProcess6"/>
    <dgm:cxn modelId="{33E90AFD-AE82-4618-A9E9-D9EC1CED82CB}" type="presParOf" srcId="{EABB656D-3A07-41F0-80CE-E9C4BD2EC259}" destId="{D630E612-557B-4AD0-BD49-CBC0E859D307}" srcOrd="3" destOrd="0" presId="urn:microsoft.com/office/officeart/2005/8/layout/hProcess6"/>
    <dgm:cxn modelId="{680B3201-E0FC-4242-BEC6-988463BCAAE1}" type="presParOf" srcId="{EABB656D-3A07-41F0-80CE-E9C4BD2EC259}" destId="{FDC394B3-FE88-4910-8B05-9B7FCD6F3CE8}" srcOrd="4" destOrd="0" presId="urn:microsoft.com/office/officeart/2005/8/layout/hProcess6"/>
    <dgm:cxn modelId="{5CB82D2E-3A7C-48DB-813E-A075B4B136A0}" type="presParOf" srcId="{FDC394B3-FE88-4910-8B05-9B7FCD6F3CE8}" destId="{2C8532F1-F1DC-4E13-9FDA-E01FAD551ED7}" srcOrd="0" destOrd="0" presId="urn:microsoft.com/office/officeart/2005/8/layout/hProcess6"/>
    <dgm:cxn modelId="{BB4C9484-A526-4F98-832E-05C93405169B}" type="presParOf" srcId="{FDC394B3-FE88-4910-8B05-9B7FCD6F3CE8}" destId="{F3561C61-EBD2-45B1-AC4C-7165C17C25BF}" srcOrd="1" destOrd="0" presId="urn:microsoft.com/office/officeart/2005/8/layout/hProcess6"/>
    <dgm:cxn modelId="{6E22C00F-6996-4655-A17E-CB14B7A391AC}" type="presParOf" srcId="{FDC394B3-FE88-4910-8B05-9B7FCD6F3CE8}" destId="{33402679-3854-4298-8294-398A6874DB7E}" srcOrd="2" destOrd="0" presId="urn:microsoft.com/office/officeart/2005/8/layout/hProcess6"/>
    <dgm:cxn modelId="{1A009256-E2DC-4D34-9D0B-7F71E429F4AC}" type="presParOf" srcId="{FDC394B3-FE88-4910-8B05-9B7FCD6F3CE8}" destId="{AA7A90D8-1F2E-46C6-A882-D3DAF0CC7189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0008F21-4DF7-486D-903B-33A7E77698F5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F156FA4-3658-4D68-907A-5277264CD36C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Выполнение полномочий главы города Пыть-Яха в сфере наград и почетных званий</a:t>
          </a:r>
          <a:endParaRPr lang="ru-RU" sz="1100" dirty="0">
            <a:solidFill>
              <a:schemeClr val="tx1"/>
            </a:solidFill>
          </a:endParaRPr>
        </a:p>
      </dgm:t>
    </dgm:pt>
    <dgm:pt modelId="{2A03D3A5-6D4C-4F5F-945C-6CE6A9656E6F}" type="parTrans" cxnId="{D9D1D03B-CCD8-4488-B7DD-70599C96A7E0}">
      <dgm:prSet/>
      <dgm:spPr/>
      <dgm:t>
        <a:bodyPr/>
        <a:lstStyle/>
        <a:p>
          <a:endParaRPr lang="ru-RU" sz="1000"/>
        </a:p>
      </dgm:t>
    </dgm:pt>
    <dgm:pt modelId="{64996089-86BE-4AAA-9B38-73F4DB630E6C}" type="sibTrans" cxnId="{D9D1D03B-CCD8-4488-B7DD-70599C96A7E0}">
      <dgm:prSet/>
      <dgm:spPr/>
      <dgm:t>
        <a:bodyPr/>
        <a:lstStyle/>
        <a:p>
          <a:endParaRPr lang="ru-RU" sz="1000"/>
        </a:p>
      </dgm:t>
    </dgm:pt>
    <dgm:pt modelId="{50A65C6B-78BC-42C8-9800-8329DCA9B6DB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695,0</a:t>
          </a:r>
          <a:endParaRPr lang="ru-RU" sz="1050" b="1" dirty="0"/>
        </a:p>
      </dgm:t>
    </dgm:pt>
    <dgm:pt modelId="{3CEADDB7-C913-4580-B418-DEC2006B2840}" type="parTrans" cxnId="{B33DBD5C-8A98-4A88-9167-E876A96E9E50}">
      <dgm:prSet/>
      <dgm:spPr/>
      <dgm:t>
        <a:bodyPr/>
        <a:lstStyle/>
        <a:p>
          <a:endParaRPr lang="ru-RU" sz="1000"/>
        </a:p>
      </dgm:t>
    </dgm:pt>
    <dgm:pt modelId="{FDC4511B-40BF-4E78-9C10-5134916C7294}" type="sibTrans" cxnId="{B33DBD5C-8A98-4A88-9167-E876A96E9E50}">
      <dgm:prSet/>
      <dgm:spPr/>
      <dgm:t>
        <a:bodyPr/>
        <a:lstStyle/>
        <a:p>
          <a:endParaRPr lang="ru-RU" sz="1000"/>
        </a:p>
      </dgm:t>
    </dgm:pt>
    <dgm:pt modelId="{30BB633C-C623-4733-885E-8F1906D11C96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695,0</a:t>
          </a:r>
          <a:endParaRPr lang="ru-RU" sz="1050" b="1" dirty="0"/>
        </a:p>
      </dgm:t>
    </dgm:pt>
    <dgm:pt modelId="{989B5BE0-89CA-4E2B-9B93-B8B39C67E8E0}" type="parTrans" cxnId="{B38C2187-CAE8-4CBA-B139-61AFD089EB84}">
      <dgm:prSet/>
      <dgm:spPr/>
      <dgm:t>
        <a:bodyPr/>
        <a:lstStyle/>
        <a:p>
          <a:endParaRPr lang="ru-RU" sz="1000"/>
        </a:p>
      </dgm:t>
    </dgm:pt>
    <dgm:pt modelId="{0BBF06CE-03D1-4D01-95A5-491FF4DFCD8F}" type="sibTrans" cxnId="{B38C2187-CAE8-4CBA-B139-61AFD089EB84}">
      <dgm:prSet/>
      <dgm:spPr/>
      <dgm:t>
        <a:bodyPr/>
        <a:lstStyle/>
        <a:p>
          <a:endParaRPr lang="ru-RU" sz="1000"/>
        </a:p>
      </dgm:t>
    </dgm:pt>
    <dgm:pt modelId="{59079145-667F-4C76-B761-0CFE284DE659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Выполнение полномочий Думы города Пыть-Яха в сфере наград и почетных званий</a:t>
          </a:r>
          <a:endParaRPr lang="ru-RU" sz="1100" dirty="0">
            <a:solidFill>
              <a:schemeClr val="tx1"/>
            </a:solidFill>
          </a:endParaRPr>
        </a:p>
      </dgm:t>
    </dgm:pt>
    <dgm:pt modelId="{B77F4EC3-E574-41E5-B0CB-217C7590E3C6}" type="parTrans" cxnId="{6457D81A-FCC6-47ED-A69B-E90FA4D5DF79}">
      <dgm:prSet/>
      <dgm:spPr/>
      <dgm:t>
        <a:bodyPr/>
        <a:lstStyle/>
        <a:p>
          <a:endParaRPr lang="ru-RU" sz="1000"/>
        </a:p>
      </dgm:t>
    </dgm:pt>
    <dgm:pt modelId="{525C12BC-574F-41C8-B8EF-E3101791E018}" type="sibTrans" cxnId="{6457D81A-FCC6-47ED-A69B-E90FA4D5DF79}">
      <dgm:prSet/>
      <dgm:spPr/>
      <dgm:t>
        <a:bodyPr/>
        <a:lstStyle/>
        <a:p>
          <a:endParaRPr lang="ru-RU" sz="1000"/>
        </a:p>
      </dgm:t>
    </dgm:pt>
    <dgm:pt modelId="{F6669BF4-408E-4D53-950E-34332C85CB9C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350,0</a:t>
          </a:r>
          <a:endParaRPr lang="ru-RU" sz="1050" b="1" dirty="0"/>
        </a:p>
      </dgm:t>
    </dgm:pt>
    <dgm:pt modelId="{BA203525-97D4-4C83-9288-CAAD6B01C786}" type="parTrans" cxnId="{0CA1F8CA-89F7-427C-A3B8-ED7E0ACB74F3}">
      <dgm:prSet/>
      <dgm:spPr/>
      <dgm:t>
        <a:bodyPr/>
        <a:lstStyle/>
        <a:p>
          <a:endParaRPr lang="ru-RU" sz="1000"/>
        </a:p>
      </dgm:t>
    </dgm:pt>
    <dgm:pt modelId="{C7A7FE5C-1409-4FC7-9DB1-1C12117007AA}" type="sibTrans" cxnId="{0CA1F8CA-89F7-427C-A3B8-ED7E0ACB74F3}">
      <dgm:prSet/>
      <dgm:spPr/>
      <dgm:t>
        <a:bodyPr/>
        <a:lstStyle/>
        <a:p>
          <a:endParaRPr lang="ru-RU" sz="1000"/>
        </a:p>
      </dgm:t>
    </dgm:pt>
    <dgm:pt modelId="{E2FC28FC-8657-488D-B7CF-5E97EF60F3FD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131,0</a:t>
          </a:r>
          <a:endParaRPr lang="ru-RU" sz="1050" b="1" dirty="0"/>
        </a:p>
      </dgm:t>
    </dgm:pt>
    <dgm:pt modelId="{94F03CC2-4228-4750-A976-E41FFBA89EB4}" type="parTrans" cxnId="{EC63DF83-49A9-42E6-897C-1E3ECC5E1E9E}">
      <dgm:prSet/>
      <dgm:spPr/>
      <dgm:t>
        <a:bodyPr/>
        <a:lstStyle/>
        <a:p>
          <a:endParaRPr lang="ru-RU" sz="1000"/>
        </a:p>
      </dgm:t>
    </dgm:pt>
    <dgm:pt modelId="{FCA80309-5254-4333-84E1-AA77239112C8}" type="sibTrans" cxnId="{EC63DF83-49A9-42E6-897C-1E3ECC5E1E9E}">
      <dgm:prSet/>
      <dgm:spPr/>
      <dgm:t>
        <a:bodyPr/>
        <a:lstStyle/>
        <a:p>
          <a:endParaRPr lang="ru-RU" sz="1000"/>
        </a:p>
      </dgm:t>
    </dgm:pt>
    <dgm:pt modelId="{B71217FE-2AC4-44F9-B883-61D568808F47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695,0</a:t>
          </a:r>
          <a:endParaRPr lang="ru-RU" sz="1050" b="1" dirty="0"/>
        </a:p>
      </dgm:t>
    </dgm:pt>
    <dgm:pt modelId="{62E3EEA4-D4EA-4786-A7DC-11B0D1FE98EA}" type="parTrans" cxnId="{559CFC54-A052-4145-A3CB-27BC98AB2637}">
      <dgm:prSet/>
      <dgm:spPr/>
      <dgm:t>
        <a:bodyPr/>
        <a:lstStyle/>
        <a:p>
          <a:endParaRPr lang="ru-RU" sz="1000"/>
        </a:p>
      </dgm:t>
    </dgm:pt>
    <dgm:pt modelId="{993707DB-88BD-4C69-A945-63F9A328BAAD}" type="sibTrans" cxnId="{559CFC54-A052-4145-A3CB-27BC98AB2637}">
      <dgm:prSet/>
      <dgm:spPr/>
      <dgm:t>
        <a:bodyPr/>
        <a:lstStyle/>
        <a:p>
          <a:endParaRPr lang="ru-RU" sz="1000"/>
        </a:p>
      </dgm:t>
    </dgm:pt>
    <dgm:pt modelId="{9B35FEF7-F5B3-4E19-910A-0EA6601F2A85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Денежные выплаты Почетным гражданам города Пыть-Яха</a:t>
          </a:r>
          <a:endParaRPr lang="ru-RU" sz="1100" dirty="0">
            <a:solidFill>
              <a:schemeClr val="tx1"/>
            </a:solidFill>
          </a:endParaRPr>
        </a:p>
      </dgm:t>
    </dgm:pt>
    <dgm:pt modelId="{4A105105-CF4F-4C8F-99C3-2AE9EA0A6D6E}" type="parTrans" cxnId="{2227C4CA-3C08-400E-9B41-B8B479636407}">
      <dgm:prSet/>
      <dgm:spPr/>
      <dgm:t>
        <a:bodyPr/>
        <a:lstStyle/>
        <a:p>
          <a:endParaRPr lang="ru-RU" sz="1000"/>
        </a:p>
      </dgm:t>
    </dgm:pt>
    <dgm:pt modelId="{008FBB95-DB1B-40EC-AF9E-03AE69FAC5F6}" type="sibTrans" cxnId="{2227C4CA-3C08-400E-9B41-B8B479636407}">
      <dgm:prSet/>
      <dgm:spPr/>
      <dgm:t>
        <a:bodyPr/>
        <a:lstStyle/>
        <a:p>
          <a:endParaRPr lang="ru-RU" sz="1000"/>
        </a:p>
      </dgm:t>
    </dgm:pt>
    <dgm:pt modelId="{780B9D87-6893-4CA4-9D5C-57A18B5298D0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131,0</a:t>
          </a:r>
          <a:endParaRPr lang="ru-RU" sz="1050" b="1" dirty="0"/>
        </a:p>
      </dgm:t>
    </dgm:pt>
    <dgm:pt modelId="{105173CF-7C39-47DE-9E27-783B748F1196}" type="parTrans" cxnId="{BC5756C3-84F6-4CB8-B351-F110330ABACE}">
      <dgm:prSet/>
      <dgm:spPr/>
      <dgm:t>
        <a:bodyPr/>
        <a:lstStyle/>
        <a:p>
          <a:endParaRPr lang="ru-RU" sz="1000"/>
        </a:p>
      </dgm:t>
    </dgm:pt>
    <dgm:pt modelId="{D9B8E520-8372-4637-B6DF-CC896E6687DA}" type="sibTrans" cxnId="{BC5756C3-84F6-4CB8-B351-F110330ABACE}">
      <dgm:prSet/>
      <dgm:spPr/>
      <dgm:t>
        <a:bodyPr/>
        <a:lstStyle/>
        <a:p>
          <a:endParaRPr lang="ru-RU" sz="1000"/>
        </a:p>
      </dgm:t>
    </dgm:pt>
    <dgm:pt modelId="{60EEFA06-E779-414B-8D62-39E100C78B69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628,0</a:t>
          </a:r>
          <a:endParaRPr lang="ru-RU" sz="1050" b="1" dirty="0"/>
        </a:p>
      </dgm:t>
    </dgm:pt>
    <dgm:pt modelId="{DC1DE81E-3A63-4AB6-8665-E4C2D26BC3AA}" type="parTrans" cxnId="{8F55A341-5CC4-4C58-8B46-3042B9401FF4}">
      <dgm:prSet/>
      <dgm:spPr/>
      <dgm:t>
        <a:bodyPr/>
        <a:lstStyle/>
        <a:p>
          <a:endParaRPr lang="ru-RU" sz="1000"/>
        </a:p>
      </dgm:t>
    </dgm:pt>
    <dgm:pt modelId="{EEE5405D-1AFD-4040-9E43-3F9076E558C2}" type="sibTrans" cxnId="{8F55A341-5CC4-4C58-8B46-3042B9401FF4}">
      <dgm:prSet/>
      <dgm:spPr/>
      <dgm:t>
        <a:bodyPr/>
        <a:lstStyle/>
        <a:p>
          <a:endParaRPr lang="ru-RU" sz="1000"/>
        </a:p>
      </dgm:t>
    </dgm:pt>
    <dgm:pt modelId="{8DB13714-2FBA-4335-851B-B06051489D64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660,0</a:t>
          </a:r>
          <a:endParaRPr lang="ru-RU" sz="1050" b="1" dirty="0"/>
        </a:p>
      </dgm:t>
    </dgm:pt>
    <dgm:pt modelId="{0FC2D7C1-A07B-47E4-A2E3-F288905ACE38}" type="parTrans" cxnId="{EB72FF51-D8B4-46AD-812E-B8D6B635E29D}">
      <dgm:prSet/>
      <dgm:spPr/>
      <dgm:t>
        <a:bodyPr/>
        <a:lstStyle/>
        <a:p>
          <a:endParaRPr lang="ru-RU" sz="1000"/>
        </a:p>
      </dgm:t>
    </dgm:pt>
    <dgm:pt modelId="{7457C86F-2444-49EB-8FB1-183D4F144F4A}" type="sibTrans" cxnId="{EB72FF51-D8B4-46AD-812E-B8D6B635E29D}">
      <dgm:prSet/>
      <dgm:spPr/>
      <dgm:t>
        <a:bodyPr/>
        <a:lstStyle/>
        <a:p>
          <a:endParaRPr lang="ru-RU" sz="1000"/>
        </a:p>
      </dgm:t>
    </dgm:pt>
    <dgm:pt modelId="{A421BDAC-809A-4C39-8A68-AE5DCD31B068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660,0</a:t>
          </a:r>
          <a:endParaRPr lang="ru-RU" sz="1050" b="1" dirty="0"/>
        </a:p>
      </dgm:t>
    </dgm:pt>
    <dgm:pt modelId="{74904529-73F9-4D52-A4C2-BB36A2B7070E}" type="parTrans" cxnId="{04BCD2A8-5380-418D-B415-023E89C59B89}">
      <dgm:prSet/>
      <dgm:spPr/>
      <dgm:t>
        <a:bodyPr/>
        <a:lstStyle/>
        <a:p>
          <a:endParaRPr lang="ru-RU" sz="1000"/>
        </a:p>
      </dgm:t>
    </dgm:pt>
    <dgm:pt modelId="{6653BDB0-CADF-4644-9045-0679E9232628}" type="sibTrans" cxnId="{04BCD2A8-5380-418D-B415-023E89C59B89}">
      <dgm:prSet/>
      <dgm:spPr/>
      <dgm:t>
        <a:bodyPr/>
        <a:lstStyle/>
        <a:p>
          <a:endParaRPr lang="ru-RU" sz="1000"/>
        </a:p>
      </dgm:t>
    </dgm:pt>
    <dgm:pt modelId="{1A204743-1BEB-4B46-9331-B77628CC4D70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Пенсии за выслугу лет</a:t>
          </a:r>
          <a:endParaRPr lang="ru-RU" sz="1100" dirty="0">
            <a:solidFill>
              <a:schemeClr val="tx1"/>
            </a:solidFill>
          </a:endParaRPr>
        </a:p>
      </dgm:t>
    </dgm:pt>
    <dgm:pt modelId="{61395B98-EFD7-4DC6-858B-6750550DCC58}" type="parTrans" cxnId="{772DCABD-37A5-4DF6-9A48-4733DA0183C1}">
      <dgm:prSet/>
      <dgm:spPr/>
      <dgm:t>
        <a:bodyPr/>
        <a:lstStyle/>
        <a:p>
          <a:endParaRPr lang="ru-RU" sz="1000"/>
        </a:p>
      </dgm:t>
    </dgm:pt>
    <dgm:pt modelId="{5627D49D-ADCF-4C82-BF1F-14E78FD0BD51}" type="sibTrans" cxnId="{772DCABD-37A5-4DF6-9A48-4733DA0183C1}">
      <dgm:prSet/>
      <dgm:spPr/>
      <dgm:t>
        <a:bodyPr/>
        <a:lstStyle/>
        <a:p>
          <a:endParaRPr lang="ru-RU" sz="1000"/>
        </a:p>
      </dgm:t>
    </dgm:pt>
    <dgm:pt modelId="{F33D7109-21BD-4DC7-BC84-ED09BD856A94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10 395,1</a:t>
          </a:r>
          <a:endParaRPr lang="ru-RU" sz="1050" b="1" dirty="0"/>
        </a:p>
      </dgm:t>
    </dgm:pt>
    <dgm:pt modelId="{B3BE632E-AE6B-4AB0-B910-FA635BF2FA68}" type="parTrans" cxnId="{D5BDE8AE-7EDF-4B25-BEC6-76B98ECA4BD5}">
      <dgm:prSet/>
      <dgm:spPr/>
      <dgm:t>
        <a:bodyPr/>
        <a:lstStyle/>
        <a:p>
          <a:endParaRPr lang="ru-RU" sz="1000"/>
        </a:p>
      </dgm:t>
    </dgm:pt>
    <dgm:pt modelId="{7795BFD7-9E56-418D-9798-DFD309E682EA}" type="sibTrans" cxnId="{D5BDE8AE-7EDF-4B25-BEC6-76B98ECA4BD5}">
      <dgm:prSet/>
      <dgm:spPr/>
      <dgm:t>
        <a:bodyPr/>
        <a:lstStyle/>
        <a:p>
          <a:endParaRPr lang="ru-RU" sz="1000"/>
        </a:p>
      </dgm:t>
    </dgm:pt>
    <dgm:pt modelId="{B80C9ADC-D452-450D-8F90-F981B5C2B0BE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10 395,1</a:t>
          </a:r>
          <a:endParaRPr lang="ru-RU" sz="1050" b="1" dirty="0"/>
        </a:p>
      </dgm:t>
    </dgm:pt>
    <dgm:pt modelId="{52496639-A33B-443E-9D8C-CFE6985F5342}" type="parTrans" cxnId="{C514ECD3-9FB3-478A-983A-A0C56AFAF2B4}">
      <dgm:prSet/>
      <dgm:spPr/>
      <dgm:t>
        <a:bodyPr/>
        <a:lstStyle/>
        <a:p>
          <a:endParaRPr lang="ru-RU" sz="1000"/>
        </a:p>
      </dgm:t>
    </dgm:pt>
    <dgm:pt modelId="{19A8352A-F638-49A7-8EEC-4C6EA863A38B}" type="sibTrans" cxnId="{C514ECD3-9FB3-478A-983A-A0C56AFAF2B4}">
      <dgm:prSet/>
      <dgm:spPr/>
      <dgm:t>
        <a:bodyPr/>
        <a:lstStyle/>
        <a:p>
          <a:endParaRPr lang="ru-RU" sz="1000"/>
        </a:p>
      </dgm:t>
    </dgm:pt>
    <dgm:pt modelId="{135DBE7F-DE75-4A84-B6BA-D9DF0C42CA1A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10 395,1</a:t>
          </a:r>
          <a:endParaRPr lang="ru-RU" sz="1050" b="1" dirty="0"/>
        </a:p>
      </dgm:t>
    </dgm:pt>
    <dgm:pt modelId="{74468335-0D5F-43F4-8BF4-DD3F66619BD9}" type="parTrans" cxnId="{90A8C72D-107A-4693-A975-091961E2F970}">
      <dgm:prSet/>
      <dgm:spPr/>
      <dgm:t>
        <a:bodyPr/>
        <a:lstStyle/>
        <a:p>
          <a:endParaRPr lang="ru-RU" sz="1000"/>
        </a:p>
      </dgm:t>
    </dgm:pt>
    <dgm:pt modelId="{9D11A5A2-C528-4E52-B025-F15F2D41BE4F}" type="sibTrans" cxnId="{90A8C72D-107A-4693-A975-091961E2F970}">
      <dgm:prSet/>
      <dgm:spPr/>
      <dgm:t>
        <a:bodyPr/>
        <a:lstStyle/>
        <a:p>
          <a:endParaRPr lang="ru-RU" sz="1000"/>
        </a:p>
      </dgm:t>
    </dgm:pt>
    <dgm:pt modelId="{8AD121D3-CB9A-4C33-9BF7-6F0E6C33EB6F}">
      <dgm:prSet phldrT="[Текст]" custT="1"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r>
            <a:rPr lang="ru-RU" sz="1100" dirty="0" smtClean="0">
              <a:solidFill>
                <a:schemeClr val="tx1"/>
              </a:solidFill>
            </a:rPr>
            <a:t>Дополнительные меры социальной поддержки граждан старшего поколения, проживающих в городе Пыть-Яхе</a:t>
          </a:r>
          <a:endParaRPr lang="ru-RU" sz="1100" dirty="0">
            <a:solidFill>
              <a:schemeClr val="tx1"/>
            </a:solidFill>
          </a:endParaRPr>
        </a:p>
      </dgm:t>
    </dgm:pt>
    <dgm:pt modelId="{67AC7F6C-49A7-4C8A-9347-52F5328454BD}" type="parTrans" cxnId="{CEB93547-A511-4DCB-9E39-9F7A38DFA46F}">
      <dgm:prSet/>
      <dgm:spPr/>
      <dgm:t>
        <a:bodyPr/>
        <a:lstStyle/>
        <a:p>
          <a:endParaRPr lang="ru-RU" sz="1000"/>
        </a:p>
      </dgm:t>
    </dgm:pt>
    <dgm:pt modelId="{68FA533B-A7FF-4193-97CA-B4D987B303E9}" type="sibTrans" cxnId="{CEB93547-A511-4DCB-9E39-9F7A38DFA46F}">
      <dgm:prSet/>
      <dgm:spPr/>
      <dgm:t>
        <a:bodyPr/>
        <a:lstStyle/>
        <a:p>
          <a:endParaRPr lang="ru-RU" sz="1000"/>
        </a:p>
      </dgm:t>
    </dgm:pt>
    <dgm:pt modelId="{E577BD1C-54E2-4D30-A02E-C649CD1F4F6A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675,0</a:t>
          </a:r>
          <a:endParaRPr lang="ru-RU" sz="1050" b="1" dirty="0"/>
        </a:p>
      </dgm:t>
    </dgm:pt>
    <dgm:pt modelId="{21084E52-8433-4C15-AB28-D832E942045F}" type="parTrans" cxnId="{67EA59AA-92A5-4C37-9266-82668AC4D1A2}">
      <dgm:prSet/>
      <dgm:spPr/>
      <dgm:t>
        <a:bodyPr/>
        <a:lstStyle/>
        <a:p>
          <a:endParaRPr lang="ru-RU" sz="1000"/>
        </a:p>
      </dgm:t>
    </dgm:pt>
    <dgm:pt modelId="{CD04EABA-24CB-477B-8CBB-758B68EE66B1}" type="sibTrans" cxnId="{67EA59AA-92A5-4C37-9266-82668AC4D1A2}">
      <dgm:prSet/>
      <dgm:spPr/>
      <dgm:t>
        <a:bodyPr/>
        <a:lstStyle/>
        <a:p>
          <a:endParaRPr lang="ru-RU" sz="1000"/>
        </a:p>
      </dgm:t>
    </dgm:pt>
    <dgm:pt modelId="{86BFC450-97C1-43F5-BA78-B68CFB014A50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120,0</a:t>
          </a:r>
          <a:endParaRPr lang="ru-RU" sz="1050" b="1" dirty="0"/>
        </a:p>
      </dgm:t>
    </dgm:pt>
    <dgm:pt modelId="{5DC4B6D8-E1A5-411A-9046-90DC4911D39D}" type="parTrans" cxnId="{6E151C66-F24C-4287-8EAD-448A45234C3D}">
      <dgm:prSet/>
      <dgm:spPr/>
      <dgm:t>
        <a:bodyPr/>
        <a:lstStyle/>
        <a:p>
          <a:endParaRPr lang="ru-RU" sz="1000"/>
        </a:p>
      </dgm:t>
    </dgm:pt>
    <dgm:pt modelId="{DBAB183B-BB38-47FF-BA4E-02E99FC6BBF9}" type="sibTrans" cxnId="{6E151C66-F24C-4287-8EAD-448A45234C3D}">
      <dgm:prSet/>
      <dgm:spPr/>
      <dgm:t>
        <a:bodyPr/>
        <a:lstStyle/>
        <a:p>
          <a:endParaRPr lang="ru-RU" sz="1000"/>
        </a:p>
      </dgm:t>
    </dgm:pt>
    <dgm:pt modelId="{6FAD4EB3-5622-4C42-BC1B-742CDC87A18D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050" b="1" dirty="0" smtClean="0"/>
            <a:t>120,0</a:t>
          </a:r>
          <a:endParaRPr lang="ru-RU" sz="1050" b="1" dirty="0"/>
        </a:p>
      </dgm:t>
    </dgm:pt>
    <dgm:pt modelId="{7E16DF27-90D9-4FE9-A896-79AC7526EFB3}" type="parTrans" cxnId="{AA7BC347-A6B8-4529-B8A8-8C190F9AF663}">
      <dgm:prSet/>
      <dgm:spPr/>
      <dgm:t>
        <a:bodyPr/>
        <a:lstStyle/>
        <a:p>
          <a:endParaRPr lang="ru-RU" sz="1000"/>
        </a:p>
      </dgm:t>
    </dgm:pt>
    <dgm:pt modelId="{508FF922-6838-49BF-8F5A-612116767207}" type="sibTrans" cxnId="{AA7BC347-A6B8-4529-B8A8-8C190F9AF663}">
      <dgm:prSet/>
      <dgm:spPr/>
      <dgm:t>
        <a:bodyPr/>
        <a:lstStyle/>
        <a:p>
          <a:endParaRPr lang="ru-RU" sz="1000"/>
        </a:p>
      </dgm:t>
    </dgm:pt>
    <dgm:pt modelId="{13C502E8-B9E9-4043-9D6E-A6F379FFAE87}" type="pres">
      <dgm:prSet presAssocID="{40008F21-4DF7-486D-903B-33A7E77698F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DB499FA3-E7AF-43A7-B732-BB190F91470A}" type="pres">
      <dgm:prSet presAssocID="{5F156FA4-3658-4D68-907A-5277264CD36C}" presName="root" presStyleCnt="0"/>
      <dgm:spPr/>
    </dgm:pt>
    <dgm:pt modelId="{68996175-0C4E-468D-8654-0FA7CB738251}" type="pres">
      <dgm:prSet presAssocID="{5F156FA4-3658-4D68-907A-5277264CD36C}" presName="rootComposite" presStyleCnt="0"/>
      <dgm:spPr/>
    </dgm:pt>
    <dgm:pt modelId="{9097E516-0052-4A1B-BDC2-EB11C579504C}" type="pres">
      <dgm:prSet presAssocID="{5F156FA4-3658-4D68-907A-5277264CD36C}" presName="rootText" presStyleLbl="node1" presStyleIdx="0" presStyleCnt="5" custScaleX="136058" custScaleY="318868" custLinFactNeighborX="-293" custLinFactNeighborY="-6334"/>
      <dgm:spPr/>
      <dgm:t>
        <a:bodyPr/>
        <a:lstStyle/>
        <a:p>
          <a:endParaRPr lang="ru-RU"/>
        </a:p>
      </dgm:t>
    </dgm:pt>
    <dgm:pt modelId="{247A9142-6439-4435-BC77-222CC5EFA3B1}" type="pres">
      <dgm:prSet presAssocID="{5F156FA4-3658-4D68-907A-5277264CD36C}" presName="rootConnector" presStyleLbl="node1" presStyleIdx="0" presStyleCnt="5"/>
      <dgm:spPr/>
      <dgm:t>
        <a:bodyPr/>
        <a:lstStyle/>
        <a:p>
          <a:endParaRPr lang="ru-RU"/>
        </a:p>
      </dgm:t>
    </dgm:pt>
    <dgm:pt modelId="{3F175746-CBD3-4BB1-A965-21F96DE7E14B}" type="pres">
      <dgm:prSet presAssocID="{5F156FA4-3658-4D68-907A-5277264CD36C}" presName="childShape" presStyleCnt="0"/>
      <dgm:spPr/>
    </dgm:pt>
    <dgm:pt modelId="{71295738-3A22-4C14-A377-141B32987EC2}" type="pres">
      <dgm:prSet presAssocID="{3CEADDB7-C913-4580-B418-DEC2006B2840}" presName="Name13" presStyleLbl="parChTrans1D2" presStyleIdx="0" presStyleCnt="15"/>
      <dgm:spPr/>
      <dgm:t>
        <a:bodyPr/>
        <a:lstStyle/>
        <a:p>
          <a:endParaRPr lang="ru-RU"/>
        </a:p>
      </dgm:t>
    </dgm:pt>
    <dgm:pt modelId="{E3EBF96C-5710-4BCC-8476-16926E4D2A0F}" type="pres">
      <dgm:prSet presAssocID="{50A65C6B-78BC-42C8-9800-8329DCA9B6DB}" presName="childText" presStyleLbl="bgAcc1" presStyleIdx="0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E055FC-BD4C-4D73-A13B-24E95E9BF1DF}" type="pres">
      <dgm:prSet presAssocID="{989B5BE0-89CA-4E2B-9B93-B8B39C67E8E0}" presName="Name13" presStyleLbl="parChTrans1D2" presStyleIdx="1" presStyleCnt="15"/>
      <dgm:spPr/>
      <dgm:t>
        <a:bodyPr/>
        <a:lstStyle/>
        <a:p>
          <a:endParaRPr lang="ru-RU"/>
        </a:p>
      </dgm:t>
    </dgm:pt>
    <dgm:pt modelId="{1919A14F-69A2-4CE1-9553-7FE933276D1A}" type="pres">
      <dgm:prSet presAssocID="{30BB633C-C623-4733-885E-8F1906D11C96}" presName="childText" presStyleLbl="bgAcc1" presStyleIdx="1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C9BCAF-B337-4062-B7BE-4E299A6DE117}" type="pres">
      <dgm:prSet presAssocID="{62E3EEA4-D4EA-4786-A7DC-11B0D1FE98EA}" presName="Name13" presStyleLbl="parChTrans1D2" presStyleIdx="2" presStyleCnt="15"/>
      <dgm:spPr/>
      <dgm:t>
        <a:bodyPr/>
        <a:lstStyle/>
        <a:p>
          <a:endParaRPr lang="ru-RU"/>
        </a:p>
      </dgm:t>
    </dgm:pt>
    <dgm:pt modelId="{C2892404-524F-4929-B0E5-1E54FD653278}" type="pres">
      <dgm:prSet presAssocID="{B71217FE-2AC4-44F9-B883-61D568808F47}" presName="childText" presStyleLbl="bgAcc1" presStyleIdx="2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49782-432B-4CCF-9E29-82FCE992EC84}" type="pres">
      <dgm:prSet presAssocID="{59079145-667F-4C76-B761-0CFE284DE659}" presName="root" presStyleCnt="0"/>
      <dgm:spPr/>
    </dgm:pt>
    <dgm:pt modelId="{BCDED2C2-6AF0-4AAE-AB1F-E1D319FB8F63}" type="pres">
      <dgm:prSet presAssocID="{59079145-667F-4C76-B761-0CFE284DE659}" presName="rootComposite" presStyleCnt="0"/>
      <dgm:spPr/>
    </dgm:pt>
    <dgm:pt modelId="{A373FDE4-BE67-4E5E-892C-953A066A6936}" type="pres">
      <dgm:prSet presAssocID="{59079145-667F-4C76-B761-0CFE284DE659}" presName="rootText" presStyleLbl="node1" presStyleIdx="1" presStyleCnt="5" custScaleX="133681" custScaleY="320317" custLinFactNeighborX="-293" custLinFactNeighborY="-6334"/>
      <dgm:spPr/>
      <dgm:t>
        <a:bodyPr/>
        <a:lstStyle/>
        <a:p>
          <a:endParaRPr lang="ru-RU"/>
        </a:p>
      </dgm:t>
    </dgm:pt>
    <dgm:pt modelId="{7A7DC573-4F35-40F1-8E14-8F2844681DEC}" type="pres">
      <dgm:prSet presAssocID="{59079145-667F-4C76-B761-0CFE284DE659}" presName="rootConnector" presStyleLbl="node1" presStyleIdx="1" presStyleCnt="5"/>
      <dgm:spPr/>
      <dgm:t>
        <a:bodyPr/>
        <a:lstStyle/>
        <a:p>
          <a:endParaRPr lang="ru-RU"/>
        </a:p>
      </dgm:t>
    </dgm:pt>
    <dgm:pt modelId="{5B55766A-DEFC-40F3-8CF6-583218D7CB96}" type="pres">
      <dgm:prSet presAssocID="{59079145-667F-4C76-B761-0CFE284DE659}" presName="childShape" presStyleCnt="0"/>
      <dgm:spPr/>
    </dgm:pt>
    <dgm:pt modelId="{085D97F5-6B36-4C04-A7BB-73E5F6FBED20}" type="pres">
      <dgm:prSet presAssocID="{BA203525-97D4-4C83-9288-CAAD6B01C786}" presName="Name13" presStyleLbl="parChTrans1D2" presStyleIdx="3" presStyleCnt="15"/>
      <dgm:spPr/>
      <dgm:t>
        <a:bodyPr/>
        <a:lstStyle/>
        <a:p>
          <a:endParaRPr lang="ru-RU"/>
        </a:p>
      </dgm:t>
    </dgm:pt>
    <dgm:pt modelId="{B0784502-260F-4181-98E1-C8B2D78A720B}" type="pres">
      <dgm:prSet presAssocID="{F6669BF4-408E-4D53-950E-34332C85CB9C}" presName="childText" presStyleLbl="bgAcc1" presStyleIdx="3" presStyleCnt="15" custScaleX="94479" custScaleY="77670" custLinFactNeighborX="-1144" custLinFactNeighborY="13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C1650-594C-4F54-8C45-0368603B37B7}" type="pres">
      <dgm:prSet presAssocID="{94F03CC2-4228-4750-A976-E41FFBA89EB4}" presName="Name13" presStyleLbl="parChTrans1D2" presStyleIdx="4" presStyleCnt="15"/>
      <dgm:spPr/>
      <dgm:t>
        <a:bodyPr/>
        <a:lstStyle/>
        <a:p>
          <a:endParaRPr lang="ru-RU"/>
        </a:p>
      </dgm:t>
    </dgm:pt>
    <dgm:pt modelId="{DF6CD23F-F680-40BD-BC93-F17AF6116FAD}" type="pres">
      <dgm:prSet presAssocID="{E2FC28FC-8657-488D-B7CF-5E97EF60F3FD}" presName="childText" presStyleLbl="bgAcc1" presStyleIdx="4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5E3D3-7D87-4875-8391-6699EBC90659}" type="pres">
      <dgm:prSet presAssocID="{105173CF-7C39-47DE-9E27-783B748F1196}" presName="Name13" presStyleLbl="parChTrans1D2" presStyleIdx="5" presStyleCnt="15"/>
      <dgm:spPr/>
      <dgm:t>
        <a:bodyPr/>
        <a:lstStyle/>
        <a:p>
          <a:endParaRPr lang="ru-RU"/>
        </a:p>
      </dgm:t>
    </dgm:pt>
    <dgm:pt modelId="{E33E36F9-EE24-4D61-8A42-DF7B80E86825}" type="pres">
      <dgm:prSet presAssocID="{780B9D87-6893-4CA4-9D5C-57A18B5298D0}" presName="childText" presStyleLbl="bgAcc1" presStyleIdx="5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16F3F-9782-4251-957E-D296CF70B54E}" type="pres">
      <dgm:prSet presAssocID="{9B35FEF7-F5B3-4E19-910A-0EA6601F2A85}" presName="root" presStyleCnt="0"/>
      <dgm:spPr/>
    </dgm:pt>
    <dgm:pt modelId="{AFED30FD-5893-4C5B-B95D-A206BEA2F236}" type="pres">
      <dgm:prSet presAssocID="{9B35FEF7-F5B3-4E19-910A-0EA6601F2A85}" presName="rootComposite" presStyleCnt="0"/>
      <dgm:spPr/>
    </dgm:pt>
    <dgm:pt modelId="{35F11263-9185-4AEA-A5EF-43BBB9EC95A6}" type="pres">
      <dgm:prSet presAssocID="{9B35FEF7-F5B3-4E19-910A-0EA6601F2A85}" presName="rootText" presStyleLbl="node1" presStyleIdx="2" presStyleCnt="5" custScaleX="94884" custScaleY="322248" custLinFactNeighborX="-293" custLinFactNeighborY="-6334"/>
      <dgm:spPr/>
      <dgm:t>
        <a:bodyPr/>
        <a:lstStyle/>
        <a:p>
          <a:endParaRPr lang="ru-RU"/>
        </a:p>
      </dgm:t>
    </dgm:pt>
    <dgm:pt modelId="{DA7878AB-375C-4E0A-AF26-790829D666FE}" type="pres">
      <dgm:prSet presAssocID="{9B35FEF7-F5B3-4E19-910A-0EA6601F2A85}" presName="rootConnector" presStyleLbl="node1" presStyleIdx="2" presStyleCnt="5"/>
      <dgm:spPr/>
      <dgm:t>
        <a:bodyPr/>
        <a:lstStyle/>
        <a:p>
          <a:endParaRPr lang="ru-RU"/>
        </a:p>
      </dgm:t>
    </dgm:pt>
    <dgm:pt modelId="{F723C1BE-EB74-4672-BCDF-2DB57233ADD7}" type="pres">
      <dgm:prSet presAssocID="{9B35FEF7-F5B3-4E19-910A-0EA6601F2A85}" presName="childShape" presStyleCnt="0"/>
      <dgm:spPr/>
    </dgm:pt>
    <dgm:pt modelId="{E08E4ABC-7761-4ED7-8A35-C507B2F11D32}" type="pres">
      <dgm:prSet presAssocID="{DC1DE81E-3A63-4AB6-8665-E4C2D26BC3AA}" presName="Name13" presStyleLbl="parChTrans1D2" presStyleIdx="6" presStyleCnt="15"/>
      <dgm:spPr/>
      <dgm:t>
        <a:bodyPr/>
        <a:lstStyle/>
        <a:p>
          <a:endParaRPr lang="ru-RU"/>
        </a:p>
      </dgm:t>
    </dgm:pt>
    <dgm:pt modelId="{1362FB7A-8733-48F1-A232-F1A4E2200F9F}" type="pres">
      <dgm:prSet presAssocID="{60EEFA06-E779-414B-8D62-39E100C78B69}" presName="childText" presStyleLbl="bgAcc1" presStyleIdx="6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1020E-4030-4889-8852-8D9CAEE278F1}" type="pres">
      <dgm:prSet presAssocID="{0FC2D7C1-A07B-47E4-A2E3-F288905ACE38}" presName="Name13" presStyleLbl="parChTrans1D2" presStyleIdx="7" presStyleCnt="15"/>
      <dgm:spPr/>
      <dgm:t>
        <a:bodyPr/>
        <a:lstStyle/>
        <a:p>
          <a:endParaRPr lang="ru-RU"/>
        </a:p>
      </dgm:t>
    </dgm:pt>
    <dgm:pt modelId="{ECC79B5E-D4F6-4271-8995-0818E5095401}" type="pres">
      <dgm:prSet presAssocID="{8DB13714-2FBA-4335-851B-B06051489D64}" presName="childText" presStyleLbl="bgAcc1" presStyleIdx="7" presStyleCnt="15" custScaleX="94479" custScaleY="77670" custLinFactNeighborX="-916" custLinFactNeighborY="161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5C6747-5D3B-4D5B-8B7D-E31E577AABDE}" type="pres">
      <dgm:prSet presAssocID="{74904529-73F9-4D52-A4C2-BB36A2B7070E}" presName="Name13" presStyleLbl="parChTrans1D2" presStyleIdx="8" presStyleCnt="15"/>
      <dgm:spPr/>
      <dgm:t>
        <a:bodyPr/>
        <a:lstStyle/>
        <a:p>
          <a:endParaRPr lang="ru-RU"/>
        </a:p>
      </dgm:t>
    </dgm:pt>
    <dgm:pt modelId="{3D5817E7-E40E-47ED-A9BD-7FB2881C55CF}" type="pres">
      <dgm:prSet presAssocID="{A421BDAC-809A-4C39-8A68-AE5DCD31B068}" presName="childText" presStyleLbl="bgAcc1" presStyleIdx="8" presStyleCnt="15" custScaleX="94479" custScaleY="77670" custLinFactNeighborX="-916" custLinFactNeighborY="10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69561C-35B7-4ACE-B4BD-968EDAB926AF}" type="pres">
      <dgm:prSet presAssocID="{1A204743-1BEB-4B46-9331-B77628CC4D70}" presName="root" presStyleCnt="0"/>
      <dgm:spPr/>
    </dgm:pt>
    <dgm:pt modelId="{7B4F4DCF-6FD6-43AD-97E0-D4EBA4B2E9DC}" type="pres">
      <dgm:prSet presAssocID="{1A204743-1BEB-4B46-9331-B77628CC4D70}" presName="rootComposite" presStyleCnt="0"/>
      <dgm:spPr/>
    </dgm:pt>
    <dgm:pt modelId="{9DC286C6-FCE9-4C34-9BB8-4B0DADEDCF4D}" type="pres">
      <dgm:prSet presAssocID="{1A204743-1BEB-4B46-9331-B77628CC4D70}" presName="rootText" presStyleLbl="node1" presStyleIdx="3" presStyleCnt="5" custScaleX="77557" custScaleY="326790" custLinFactNeighborX="-293" custLinFactNeighborY="-6334"/>
      <dgm:spPr/>
      <dgm:t>
        <a:bodyPr/>
        <a:lstStyle/>
        <a:p>
          <a:endParaRPr lang="ru-RU"/>
        </a:p>
      </dgm:t>
    </dgm:pt>
    <dgm:pt modelId="{918E2401-F591-4C61-9767-007D678DC580}" type="pres">
      <dgm:prSet presAssocID="{1A204743-1BEB-4B46-9331-B77628CC4D70}" presName="rootConnector" presStyleLbl="node1" presStyleIdx="3" presStyleCnt="5"/>
      <dgm:spPr/>
      <dgm:t>
        <a:bodyPr/>
        <a:lstStyle/>
        <a:p>
          <a:endParaRPr lang="ru-RU"/>
        </a:p>
      </dgm:t>
    </dgm:pt>
    <dgm:pt modelId="{A04CC267-DE90-40C1-A490-E7D3FE40232D}" type="pres">
      <dgm:prSet presAssocID="{1A204743-1BEB-4B46-9331-B77628CC4D70}" presName="childShape" presStyleCnt="0"/>
      <dgm:spPr/>
    </dgm:pt>
    <dgm:pt modelId="{5B82F057-B844-44FA-9C2D-A990B51FE2F5}" type="pres">
      <dgm:prSet presAssocID="{B3BE632E-AE6B-4AB0-B910-FA635BF2FA68}" presName="Name13" presStyleLbl="parChTrans1D2" presStyleIdx="9" presStyleCnt="15"/>
      <dgm:spPr/>
      <dgm:t>
        <a:bodyPr/>
        <a:lstStyle/>
        <a:p>
          <a:endParaRPr lang="ru-RU"/>
        </a:p>
      </dgm:t>
    </dgm:pt>
    <dgm:pt modelId="{B5DEED3F-C78E-4355-A31C-9794A4668B7F}" type="pres">
      <dgm:prSet presAssocID="{F33D7109-21BD-4DC7-BC84-ED09BD856A94}" presName="childText" presStyleLbl="bgAcc1" presStyleIdx="9" presStyleCnt="15" custScaleX="110335" custScaleY="77670" custLinFactNeighborX="-916" custLinFactNeighborY="10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5BF37-EE9C-45EA-AE8B-AACDCD541460}" type="pres">
      <dgm:prSet presAssocID="{52496639-A33B-443E-9D8C-CFE6985F5342}" presName="Name13" presStyleLbl="parChTrans1D2" presStyleIdx="10" presStyleCnt="15"/>
      <dgm:spPr/>
      <dgm:t>
        <a:bodyPr/>
        <a:lstStyle/>
        <a:p>
          <a:endParaRPr lang="ru-RU"/>
        </a:p>
      </dgm:t>
    </dgm:pt>
    <dgm:pt modelId="{CB86999C-B63A-4603-9EF0-5F8EA7AF0A66}" type="pres">
      <dgm:prSet presAssocID="{B80C9ADC-D452-450D-8F90-F981B5C2B0BE}" presName="childText" presStyleLbl="bgAcc1" presStyleIdx="10" presStyleCnt="15" custScaleX="110335" custScaleY="77670" custLinFactNeighborX="-916" custLinFactNeighborY="10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2DA5F-DF8D-465A-9061-9E958C8E3C34}" type="pres">
      <dgm:prSet presAssocID="{74468335-0D5F-43F4-8BF4-DD3F66619BD9}" presName="Name13" presStyleLbl="parChTrans1D2" presStyleIdx="11" presStyleCnt="15"/>
      <dgm:spPr/>
      <dgm:t>
        <a:bodyPr/>
        <a:lstStyle/>
        <a:p>
          <a:endParaRPr lang="ru-RU"/>
        </a:p>
      </dgm:t>
    </dgm:pt>
    <dgm:pt modelId="{D72991CF-BF5D-4B33-9BF5-D85A2B640919}" type="pres">
      <dgm:prSet presAssocID="{135DBE7F-DE75-4A84-B6BA-D9DF0C42CA1A}" presName="childText" presStyleLbl="bgAcc1" presStyleIdx="11" presStyleCnt="15" custScaleX="110335" custScaleY="77670" custLinFactNeighborX="-916" custLinFactNeighborY="5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82BFCD-5BF8-4202-860B-AC648A1D592E}" type="pres">
      <dgm:prSet presAssocID="{8AD121D3-CB9A-4C33-9BF7-6F0E6C33EB6F}" presName="root" presStyleCnt="0"/>
      <dgm:spPr/>
    </dgm:pt>
    <dgm:pt modelId="{732CCF23-D121-4D95-89B3-68172C0742CB}" type="pres">
      <dgm:prSet presAssocID="{8AD121D3-CB9A-4C33-9BF7-6F0E6C33EB6F}" presName="rootComposite" presStyleCnt="0"/>
      <dgm:spPr/>
    </dgm:pt>
    <dgm:pt modelId="{EC1C9177-815C-478E-B44B-D3897796D5F6}" type="pres">
      <dgm:prSet presAssocID="{8AD121D3-CB9A-4C33-9BF7-6F0E6C33EB6F}" presName="rootText" presStyleLbl="node1" presStyleIdx="4" presStyleCnt="5" custScaleX="151331" custScaleY="337911" custLinFactNeighborX="-843" custLinFactNeighborY="-10899"/>
      <dgm:spPr/>
      <dgm:t>
        <a:bodyPr/>
        <a:lstStyle/>
        <a:p>
          <a:endParaRPr lang="ru-RU"/>
        </a:p>
      </dgm:t>
    </dgm:pt>
    <dgm:pt modelId="{9A046792-3326-4694-A047-3EBB701EC605}" type="pres">
      <dgm:prSet presAssocID="{8AD121D3-CB9A-4C33-9BF7-6F0E6C33EB6F}" presName="rootConnector" presStyleLbl="node1" presStyleIdx="4" presStyleCnt="5"/>
      <dgm:spPr/>
      <dgm:t>
        <a:bodyPr/>
        <a:lstStyle/>
        <a:p>
          <a:endParaRPr lang="ru-RU"/>
        </a:p>
      </dgm:t>
    </dgm:pt>
    <dgm:pt modelId="{2C4C6CA5-430F-4953-B681-7F54BE44FE51}" type="pres">
      <dgm:prSet presAssocID="{8AD121D3-CB9A-4C33-9BF7-6F0E6C33EB6F}" presName="childShape" presStyleCnt="0"/>
      <dgm:spPr/>
    </dgm:pt>
    <dgm:pt modelId="{CB071AAD-B526-4332-9964-B8167A111682}" type="pres">
      <dgm:prSet presAssocID="{21084E52-8433-4C15-AB28-D832E942045F}" presName="Name13" presStyleLbl="parChTrans1D2" presStyleIdx="12" presStyleCnt="15"/>
      <dgm:spPr/>
      <dgm:t>
        <a:bodyPr/>
        <a:lstStyle/>
        <a:p>
          <a:endParaRPr lang="ru-RU"/>
        </a:p>
      </dgm:t>
    </dgm:pt>
    <dgm:pt modelId="{4D290D77-43A0-4B17-9D95-ECADEAF7112F}" type="pres">
      <dgm:prSet presAssocID="{E577BD1C-54E2-4D30-A02E-C649CD1F4F6A}" presName="childText" presStyleLbl="bgAcc1" presStyleIdx="12" presStyleCnt="15" custScaleX="94479" custScaleY="77670" custLinFactNeighborX="-916" custLinFactNeighborY="5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400B3A-D2AB-42AB-9A18-A310B46BDD74}" type="pres">
      <dgm:prSet presAssocID="{5DC4B6D8-E1A5-411A-9046-90DC4911D39D}" presName="Name13" presStyleLbl="parChTrans1D2" presStyleIdx="13" presStyleCnt="15"/>
      <dgm:spPr/>
      <dgm:t>
        <a:bodyPr/>
        <a:lstStyle/>
        <a:p>
          <a:endParaRPr lang="ru-RU"/>
        </a:p>
      </dgm:t>
    </dgm:pt>
    <dgm:pt modelId="{1A8D2413-BD30-4FCF-89B4-7A4C8247C499}" type="pres">
      <dgm:prSet presAssocID="{86BFC450-97C1-43F5-BA78-B68CFB014A50}" presName="childText" presStyleLbl="bgAcc1" presStyleIdx="13" presStyleCnt="15" custScaleX="94479" custScaleY="77670" custLinFactNeighborX="-916" custLinFactNeighborY="58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2D629B-8DC3-43D3-AA64-93FBCFD99A11}" type="pres">
      <dgm:prSet presAssocID="{7E16DF27-90D9-4FE9-A896-79AC7526EFB3}" presName="Name13" presStyleLbl="parChTrans1D2" presStyleIdx="14" presStyleCnt="15"/>
      <dgm:spPr/>
      <dgm:t>
        <a:bodyPr/>
        <a:lstStyle/>
        <a:p>
          <a:endParaRPr lang="ru-RU"/>
        </a:p>
      </dgm:t>
    </dgm:pt>
    <dgm:pt modelId="{C93E71D7-9BB3-42A5-B7DB-9C84035F8D12}" type="pres">
      <dgm:prSet presAssocID="{6FAD4EB3-5622-4C42-BC1B-742CDC87A18D}" presName="childText" presStyleLbl="bgAcc1" presStyleIdx="14" presStyleCnt="15" custScaleX="94479" custScaleY="776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C3CD45-C209-4441-827E-4A53EC0F7A2D}" type="presOf" srcId="{8DB13714-2FBA-4335-851B-B06051489D64}" destId="{ECC79B5E-D4F6-4271-8995-0818E5095401}" srcOrd="0" destOrd="0" presId="urn:microsoft.com/office/officeart/2005/8/layout/hierarchy3"/>
    <dgm:cxn modelId="{CC82962C-FA3D-4995-A0D6-3518D1A0272E}" type="presOf" srcId="{40008F21-4DF7-486D-903B-33A7E77698F5}" destId="{13C502E8-B9E9-4043-9D6E-A6F379FFAE87}" srcOrd="0" destOrd="0" presId="urn:microsoft.com/office/officeart/2005/8/layout/hierarchy3"/>
    <dgm:cxn modelId="{A4969CE1-5982-45CF-B6E1-980C75B1E9B6}" type="presOf" srcId="{30BB633C-C623-4733-885E-8F1906D11C96}" destId="{1919A14F-69A2-4CE1-9553-7FE933276D1A}" srcOrd="0" destOrd="0" presId="urn:microsoft.com/office/officeart/2005/8/layout/hierarchy3"/>
    <dgm:cxn modelId="{D13D962B-6CBF-472A-AA81-7670F122805A}" type="presOf" srcId="{780B9D87-6893-4CA4-9D5C-57A18B5298D0}" destId="{E33E36F9-EE24-4D61-8A42-DF7B80E86825}" srcOrd="0" destOrd="0" presId="urn:microsoft.com/office/officeart/2005/8/layout/hierarchy3"/>
    <dgm:cxn modelId="{559CFC54-A052-4145-A3CB-27BC98AB2637}" srcId="{5F156FA4-3658-4D68-907A-5277264CD36C}" destId="{B71217FE-2AC4-44F9-B883-61D568808F47}" srcOrd="2" destOrd="0" parTransId="{62E3EEA4-D4EA-4786-A7DC-11B0D1FE98EA}" sibTransId="{993707DB-88BD-4C69-A945-63F9A328BAAD}"/>
    <dgm:cxn modelId="{7C0D0B7A-6463-4BC9-BB5F-3F9981B5141B}" type="presOf" srcId="{8AD121D3-CB9A-4C33-9BF7-6F0E6C33EB6F}" destId="{9A046792-3326-4694-A047-3EBB701EC605}" srcOrd="1" destOrd="0" presId="urn:microsoft.com/office/officeart/2005/8/layout/hierarchy3"/>
    <dgm:cxn modelId="{40C9D23C-1668-4A0A-A9CF-BB63797742A8}" type="presOf" srcId="{0FC2D7C1-A07B-47E4-A2E3-F288905ACE38}" destId="{B251020E-4030-4889-8852-8D9CAEE278F1}" srcOrd="0" destOrd="0" presId="urn:microsoft.com/office/officeart/2005/8/layout/hierarchy3"/>
    <dgm:cxn modelId="{5B26A078-6DE8-4056-AA08-1A85810D5A5C}" type="presOf" srcId="{8AD121D3-CB9A-4C33-9BF7-6F0E6C33EB6F}" destId="{EC1C9177-815C-478E-B44B-D3897796D5F6}" srcOrd="0" destOrd="0" presId="urn:microsoft.com/office/officeart/2005/8/layout/hierarchy3"/>
    <dgm:cxn modelId="{AA7BC347-A6B8-4529-B8A8-8C190F9AF663}" srcId="{8AD121D3-CB9A-4C33-9BF7-6F0E6C33EB6F}" destId="{6FAD4EB3-5622-4C42-BC1B-742CDC87A18D}" srcOrd="2" destOrd="0" parTransId="{7E16DF27-90D9-4FE9-A896-79AC7526EFB3}" sibTransId="{508FF922-6838-49BF-8F5A-612116767207}"/>
    <dgm:cxn modelId="{0483BE6E-C312-40A3-A358-FCE69E19352F}" type="presOf" srcId="{9B35FEF7-F5B3-4E19-910A-0EA6601F2A85}" destId="{35F11263-9185-4AEA-A5EF-43BBB9EC95A6}" srcOrd="0" destOrd="0" presId="urn:microsoft.com/office/officeart/2005/8/layout/hierarchy3"/>
    <dgm:cxn modelId="{965CC9EC-CC24-4A98-8FB5-AEBADCA4A80A}" type="presOf" srcId="{6FAD4EB3-5622-4C42-BC1B-742CDC87A18D}" destId="{C93E71D7-9BB3-42A5-B7DB-9C84035F8D12}" srcOrd="0" destOrd="0" presId="urn:microsoft.com/office/officeart/2005/8/layout/hierarchy3"/>
    <dgm:cxn modelId="{90A8C72D-107A-4693-A975-091961E2F970}" srcId="{1A204743-1BEB-4B46-9331-B77628CC4D70}" destId="{135DBE7F-DE75-4A84-B6BA-D9DF0C42CA1A}" srcOrd="2" destOrd="0" parTransId="{74468335-0D5F-43F4-8BF4-DD3F66619BD9}" sibTransId="{9D11A5A2-C528-4E52-B025-F15F2D41BE4F}"/>
    <dgm:cxn modelId="{EB72FF51-D8B4-46AD-812E-B8D6B635E29D}" srcId="{9B35FEF7-F5B3-4E19-910A-0EA6601F2A85}" destId="{8DB13714-2FBA-4335-851B-B06051489D64}" srcOrd="1" destOrd="0" parTransId="{0FC2D7C1-A07B-47E4-A2E3-F288905ACE38}" sibTransId="{7457C86F-2444-49EB-8FB1-183D4F144F4A}"/>
    <dgm:cxn modelId="{04BCD2A8-5380-418D-B415-023E89C59B89}" srcId="{9B35FEF7-F5B3-4E19-910A-0EA6601F2A85}" destId="{A421BDAC-809A-4C39-8A68-AE5DCD31B068}" srcOrd="2" destOrd="0" parTransId="{74904529-73F9-4D52-A4C2-BB36A2B7070E}" sibTransId="{6653BDB0-CADF-4644-9045-0679E9232628}"/>
    <dgm:cxn modelId="{D5BDE8AE-7EDF-4B25-BEC6-76B98ECA4BD5}" srcId="{1A204743-1BEB-4B46-9331-B77628CC4D70}" destId="{F33D7109-21BD-4DC7-BC84-ED09BD856A94}" srcOrd="0" destOrd="0" parTransId="{B3BE632E-AE6B-4AB0-B910-FA635BF2FA68}" sibTransId="{7795BFD7-9E56-418D-9798-DFD309E682EA}"/>
    <dgm:cxn modelId="{74419087-02B3-4C89-BB23-0E5BE05DFA25}" type="presOf" srcId="{21084E52-8433-4C15-AB28-D832E942045F}" destId="{CB071AAD-B526-4332-9964-B8167A111682}" srcOrd="0" destOrd="0" presId="urn:microsoft.com/office/officeart/2005/8/layout/hierarchy3"/>
    <dgm:cxn modelId="{7E87270D-B94E-483C-8B1C-1D11E52C3E10}" type="presOf" srcId="{62E3EEA4-D4EA-4786-A7DC-11B0D1FE98EA}" destId="{98C9BCAF-B337-4062-B7BE-4E299A6DE117}" srcOrd="0" destOrd="0" presId="urn:microsoft.com/office/officeart/2005/8/layout/hierarchy3"/>
    <dgm:cxn modelId="{43899FFC-3A93-4799-BBE3-3798A0F5EFD5}" type="presOf" srcId="{5DC4B6D8-E1A5-411A-9046-90DC4911D39D}" destId="{55400B3A-D2AB-42AB-9A18-A310B46BDD74}" srcOrd="0" destOrd="0" presId="urn:microsoft.com/office/officeart/2005/8/layout/hierarchy3"/>
    <dgm:cxn modelId="{47158C85-3365-4215-9BDC-4F8F54105B98}" type="presOf" srcId="{A421BDAC-809A-4C39-8A68-AE5DCD31B068}" destId="{3D5817E7-E40E-47ED-A9BD-7FB2881C55CF}" srcOrd="0" destOrd="0" presId="urn:microsoft.com/office/officeart/2005/8/layout/hierarchy3"/>
    <dgm:cxn modelId="{CEB93547-A511-4DCB-9E39-9F7A38DFA46F}" srcId="{40008F21-4DF7-486D-903B-33A7E77698F5}" destId="{8AD121D3-CB9A-4C33-9BF7-6F0E6C33EB6F}" srcOrd="4" destOrd="0" parTransId="{67AC7F6C-49A7-4C8A-9347-52F5328454BD}" sibTransId="{68FA533B-A7FF-4193-97CA-B4D987B303E9}"/>
    <dgm:cxn modelId="{63D699D3-221B-4C1E-A2C9-CDB02ECFBFD8}" type="presOf" srcId="{989B5BE0-89CA-4E2B-9B93-B8B39C67E8E0}" destId="{EAE055FC-BD4C-4D73-A13B-24E95E9BF1DF}" srcOrd="0" destOrd="0" presId="urn:microsoft.com/office/officeart/2005/8/layout/hierarchy3"/>
    <dgm:cxn modelId="{768F2D9F-A9D7-4B7E-839A-C7CBD359ECBD}" type="presOf" srcId="{86BFC450-97C1-43F5-BA78-B68CFB014A50}" destId="{1A8D2413-BD30-4FCF-89B4-7A4C8247C499}" srcOrd="0" destOrd="0" presId="urn:microsoft.com/office/officeart/2005/8/layout/hierarchy3"/>
    <dgm:cxn modelId="{180D72E8-DFAE-464E-8828-51037B9B6461}" type="presOf" srcId="{9B35FEF7-F5B3-4E19-910A-0EA6601F2A85}" destId="{DA7878AB-375C-4E0A-AF26-790829D666FE}" srcOrd="1" destOrd="0" presId="urn:microsoft.com/office/officeart/2005/8/layout/hierarchy3"/>
    <dgm:cxn modelId="{67EA59AA-92A5-4C37-9266-82668AC4D1A2}" srcId="{8AD121D3-CB9A-4C33-9BF7-6F0E6C33EB6F}" destId="{E577BD1C-54E2-4D30-A02E-C649CD1F4F6A}" srcOrd="0" destOrd="0" parTransId="{21084E52-8433-4C15-AB28-D832E942045F}" sibTransId="{CD04EABA-24CB-477B-8CBB-758B68EE66B1}"/>
    <dgm:cxn modelId="{6E151C66-F24C-4287-8EAD-448A45234C3D}" srcId="{8AD121D3-CB9A-4C33-9BF7-6F0E6C33EB6F}" destId="{86BFC450-97C1-43F5-BA78-B68CFB014A50}" srcOrd="1" destOrd="0" parTransId="{5DC4B6D8-E1A5-411A-9046-90DC4911D39D}" sibTransId="{DBAB183B-BB38-47FF-BA4E-02E99FC6BBF9}"/>
    <dgm:cxn modelId="{B39E2140-BCE9-42FE-8BCB-92371C177F21}" type="presOf" srcId="{1A204743-1BEB-4B46-9331-B77628CC4D70}" destId="{9DC286C6-FCE9-4C34-9BB8-4B0DADEDCF4D}" srcOrd="0" destOrd="0" presId="urn:microsoft.com/office/officeart/2005/8/layout/hierarchy3"/>
    <dgm:cxn modelId="{35F42992-56C9-49F8-826A-58643287864E}" type="presOf" srcId="{F6669BF4-408E-4D53-950E-34332C85CB9C}" destId="{B0784502-260F-4181-98E1-C8B2D78A720B}" srcOrd="0" destOrd="0" presId="urn:microsoft.com/office/officeart/2005/8/layout/hierarchy3"/>
    <dgm:cxn modelId="{2227C4CA-3C08-400E-9B41-B8B479636407}" srcId="{40008F21-4DF7-486D-903B-33A7E77698F5}" destId="{9B35FEF7-F5B3-4E19-910A-0EA6601F2A85}" srcOrd="2" destOrd="0" parTransId="{4A105105-CF4F-4C8F-99C3-2AE9EA0A6D6E}" sibTransId="{008FBB95-DB1B-40EC-AF9E-03AE69FAC5F6}"/>
    <dgm:cxn modelId="{EC63DF83-49A9-42E6-897C-1E3ECC5E1E9E}" srcId="{59079145-667F-4C76-B761-0CFE284DE659}" destId="{E2FC28FC-8657-488D-B7CF-5E97EF60F3FD}" srcOrd="1" destOrd="0" parTransId="{94F03CC2-4228-4750-A976-E41FFBA89EB4}" sibTransId="{FCA80309-5254-4333-84E1-AA77239112C8}"/>
    <dgm:cxn modelId="{A3197476-5E61-4288-8E30-7B3B6FD778FE}" type="presOf" srcId="{74904529-73F9-4D52-A4C2-BB36A2B7070E}" destId="{F55C6747-5D3B-4D5B-8B7D-E31E577AABDE}" srcOrd="0" destOrd="0" presId="urn:microsoft.com/office/officeart/2005/8/layout/hierarchy3"/>
    <dgm:cxn modelId="{0E00F8EC-9507-44BE-910B-CB739A84B7CF}" type="presOf" srcId="{E577BD1C-54E2-4D30-A02E-C649CD1F4F6A}" destId="{4D290D77-43A0-4B17-9D95-ECADEAF7112F}" srcOrd="0" destOrd="0" presId="urn:microsoft.com/office/officeart/2005/8/layout/hierarchy3"/>
    <dgm:cxn modelId="{EBDFE25B-DDE9-4A11-8A5D-40BEB6ED3726}" type="presOf" srcId="{5F156FA4-3658-4D68-907A-5277264CD36C}" destId="{9097E516-0052-4A1B-BDC2-EB11C579504C}" srcOrd="0" destOrd="0" presId="urn:microsoft.com/office/officeart/2005/8/layout/hierarchy3"/>
    <dgm:cxn modelId="{79E8069F-33FA-4905-885F-FDDC37268FF1}" type="presOf" srcId="{94F03CC2-4228-4750-A976-E41FFBA89EB4}" destId="{5DEC1650-594C-4F54-8C45-0368603B37B7}" srcOrd="0" destOrd="0" presId="urn:microsoft.com/office/officeart/2005/8/layout/hierarchy3"/>
    <dgm:cxn modelId="{D9D1D03B-CCD8-4488-B7DD-70599C96A7E0}" srcId="{40008F21-4DF7-486D-903B-33A7E77698F5}" destId="{5F156FA4-3658-4D68-907A-5277264CD36C}" srcOrd="0" destOrd="0" parTransId="{2A03D3A5-6D4C-4F5F-945C-6CE6A9656E6F}" sibTransId="{64996089-86BE-4AAA-9B38-73F4DB630E6C}"/>
    <dgm:cxn modelId="{6B27C8B3-D792-4DC3-BA32-0AD77E9FC4F8}" type="presOf" srcId="{1A204743-1BEB-4B46-9331-B77628CC4D70}" destId="{918E2401-F591-4C61-9767-007D678DC580}" srcOrd="1" destOrd="0" presId="urn:microsoft.com/office/officeart/2005/8/layout/hierarchy3"/>
    <dgm:cxn modelId="{0DD52E6A-2275-4141-8CAC-BE9FFFA7E941}" type="presOf" srcId="{B71217FE-2AC4-44F9-B883-61D568808F47}" destId="{C2892404-524F-4929-B0E5-1E54FD653278}" srcOrd="0" destOrd="0" presId="urn:microsoft.com/office/officeart/2005/8/layout/hierarchy3"/>
    <dgm:cxn modelId="{6457D81A-FCC6-47ED-A69B-E90FA4D5DF79}" srcId="{40008F21-4DF7-486D-903B-33A7E77698F5}" destId="{59079145-667F-4C76-B761-0CFE284DE659}" srcOrd="1" destOrd="0" parTransId="{B77F4EC3-E574-41E5-B0CB-217C7590E3C6}" sibTransId="{525C12BC-574F-41C8-B8EF-E3101791E018}"/>
    <dgm:cxn modelId="{0CA1F8CA-89F7-427C-A3B8-ED7E0ACB74F3}" srcId="{59079145-667F-4C76-B761-0CFE284DE659}" destId="{F6669BF4-408E-4D53-950E-34332C85CB9C}" srcOrd="0" destOrd="0" parTransId="{BA203525-97D4-4C83-9288-CAAD6B01C786}" sibTransId="{C7A7FE5C-1409-4FC7-9DB1-1C12117007AA}"/>
    <dgm:cxn modelId="{6CBCE146-D284-48D6-B9CE-4982342AC9F7}" type="presOf" srcId="{74468335-0D5F-43F4-8BF4-DD3F66619BD9}" destId="{DFC2DA5F-DF8D-465A-9061-9E958C8E3C34}" srcOrd="0" destOrd="0" presId="urn:microsoft.com/office/officeart/2005/8/layout/hierarchy3"/>
    <dgm:cxn modelId="{D51C7439-69FE-45DA-A898-98E2A839B64F}" type="presOf" srcId="{135DBE7F-DE75-4A84-B6BA-D9DF0C42CA1A}" destId="{D72991CF-BF5D-4B33-9BF5-D85A2B640919}" srcOrd="0" destOrd="0" presId="urn:microsoft.com/office/officeart/2005/8/layout/hierarchy3"/>
    <dgm:cxn modelId="{B38C2187-CAE8-4CBA-B139-61AFD089EB84}" srcId="{5F156FA4-3658-4D68-907A-5277264CD36C}" destId="{30BB633C-C623-4733-885E-8F1906D11C96}" srcOrd="1" destOrd="0" parTransId="{989B5BE0-89CA-4E2B-9B93-B8B39C67E8E0}" sibTransId="{0BBF06CE-03D1-4D01-95A5-491FF4DFCD8F}"/>
    <dgm:cxn modelId="{18D76231-FB85-4DE6-8577-1B66F5CFAC6E}" type="presOf" srcId="{B3BE632E-AE6B-4AB0-B910-FA635BF2FA68}" destId="{5B82F057-B844-44FA-9C2D-A990B51FE2F5}" srcOrd="0" destOrd="0" presId="urn:microsoft.com/office/officeart/2005/8/layout/hierarchy3"/>
    <dgm:cxn modelId="{5961CE3C-96C0-4624-A6E7-75D4F2C68543}" type="presOf" srcId="{E2FC28FC-8657-488D-B7CF-5E97EF60F3FD}" destId="{DF6CD23F-F680-40BD-BC93-F17AF6116FAD}" srcOrd="0" destOrd="0" presId="urn:microsoft.com/office/officeart/2005/8/layout/hierarchy3"/>
    <dgm:cxn modelId="{BC5756C3-84F6-4CB8-B351-F110330ABACE}" srcId="{59079145-667F-4C76-B761-0CFE284DE659}" destId="{780B9D87-6893-4CA4-9D5C-57A18B5298D0}" srcOrd="2" destOrd="0" parTransId="{105173CF-7C39-47DE-9E27-783B748F1196}" sibTransId="{D9B8E520-8372-4637-B6DF-CC896E6687DA}"/>
    <dgm:cxn modelId="{C514ECD3-9FB3-478A-983A-A0C56AFAF2B4}" srcId="{1A204743-1BEB-4B46-9331-B77628CC4D70}" destId="{B80C9ADC-D452-450D-8F90-F981B5C2B0BE}" srcOrd="1" destOrd="0" parTransId="{52496639-A33B-443E-9D8C-CFE6985F5342}" sibTransId="{19A8352A-F638-49A7-8EEC-4C6EA863A38B}"/>
    <dgm:cxn modelId="{D4083209-B4CF-4AA2-9D94-F902CB25D7BF}" type="presOf" srcId="{3CEADDB7-C913-4580-B418-DEC2006B2840}" destId="{71295738-3A22-4C14-A377-141B32987EC2}" srcOrd="0" destOrd="0" presId="urn:microsoft.com/office/officeart/2005/8/layout/hierarchy3"/>
    <dgm:cxn modelId="{64A65669-AAF8-4287-8A7B-08E72E3EC5D6}" type="presOf" srcId="{60EEFA06-E779-414B-8D62-39E100C78B69}" destId="{1362FB7A-8733-48F1-A232-F1A4E2200F9F}" srcOrd="0" destOrd="0" presId="urn:microsoft.com/office/officeart/2005/8/layout/hierarchy3"/>
    <dgm:cxn modelId="{3614DB13-AA57-4780-9368-81D1941EAED9}" type="presOf" srcId="{F33D7109-21BD-4DC7-BC84-ED09BD856A94}" destId="{B5DEED3F-C78E-4355-A31C-9794A4668B7F}" srcOrd="0" destOrd="0" presId="urn:microsoft.com/office/officeart/2005/8/layout/hierarchy3"/>
    <dgm:cxn modelId="{8F55A341-5CC4-4C58-8B46-3042B9401FF4}" srcId="{9B35FEF7-F5B3-4E19-910A-0EA6601F2A85}" destId="{60EEFA06-E779-414B-8D62-39E100C78B69}" srcOrd="0" destOrd="0" parTransId="{DC1DE81E-3A63-4AB6-8665-E4C2D26BC3AA}" sibTransId="{EEE5405D-1AFD-4040-9E43-3F9076E558C2}"/>
    <dgm:cxn modelId="{B33DBD5C-8A98-4A88-9167-E876A96E9E50}" srcId="{5F156FA4-3658-4D68-907A-5277264CD36C}" destId="{50A65C6B-78BC-42C8-9800-8329DCA9B6DB}" srcOrd="0" destOrd="0" parTransId="{3CEADDB7-C913-4580-B418-DEC2006B2840}" sibTransId="{FDC4511B-40BF-4E78-9C10-5134916C7294}"/>
    <dgm:cxn modelId="{E9F273F1-A73E-4426-8250-8768EDD07164}" type="presOf" srcId="{BA203525-97D4-4C83-9288-CAAD6B01C786}" destId="{085D97F5-6B36-4C04-A7BB-73E5F6FBED20}" srcOrd="0" destOrd="0" presId="urn:microsoft.com/office/officeart/2005/8/layout/hierarchy3"/>
    <dgm:cxn modelId="{772DCABD-37A5-4DF6-9A48-4733DA0183C1}" srcId="{40008F21-4DF7-486D-903B-33A7E77698F5}" destId="{1A204743-1BEB-4B46-9331-B77628CC4D70}" srcOrd="3" destOrd="0" parTransId="{61395B98-EFD7-4DC6-858B-6750550DCC58}" sibTransId="{5627D49D-ADCF-4C82-BF1F-14E78FD0BD51}"/>
    <dgm:cxn modelId="{3410BB2B-75D0-47BF-A8B9-2703C7D5CC6F}" type="presOf" srcId="{DC1DE81E-3A63-4AB6-8665-E4C2D26BC3AA}" destId="{E08E4ABC-7761-4ED7-8A35-C507B2F11D32}" srcOrd="0" destOrd="0" presId="urn:microsoft.com/office/officeart/2005/8/layout/hierarchy3"/>
    <dgm:cxn modelId="{C6F2BB26-4DC6-4907-A088-9E36EC485B36}" type="presOf" srcId="{52496639-A33B-443E-9D8C-CFE6985F5342}" destId="{7485BF37-EE9C-45EA-AE8B-AACDCD541460}" srcOrd="0" destOrd="0" presId="urn:microsoft.com/office/officeart/2005/8/layout/hierarchy3"/>
    <dgm:cxn modelId="{5AE31511-30B5-430C-8754-C2BD475E777C}" type="presOf" srcId="{50A65C6B-78BC-42C8-9800-8329DCA9B6DB}" destId="{E3EBF96C-5710-4BCC-8476-16926E4D2A0F}" srcOrd="0" destOrd="0" presId="urn:microsoft.com/office/officeart/2005/8/layout/hierarchy3"/>
    <dgm:cxn modelId="{DB9A4BAC-892A-4269-952C-6D98EEDAA0F3}" type="presOf" srcId="{5F156FA4-3658-4D68-907A-5277264CD36C}" destId="{247A9142-6439-4435-BC77-222CC5EFA3B1}" srcOrd="1" destOrd="0" presId="urn:microsoft.com/office/officeart/2005/8/layout/hierarchy3"/>
    <dgm:cxn modelId="{BF5F9FDD-3653-4CB9-8B4D-C3C72DCAA5CB}" type="presOf" srcId="{7E16DF27-90D9-4FE9-A896-79AC7526EFB3}" destId="{0B2D629B-8DC3-43D3-AA64-93FBCFD99A11}" srcOrd="0" destOrd="0" presId="urn:microsoft.com/office/officeart/2005/8/layout/hierarchy3"/>
    <dgm:cxn modelId="{ECC9A078-83D0-42D5-96C3-D56E08860431}" type="presOf" srcId="{105173CF-7C39-47DE-9E27-783B748F1196}" destId="{0B15E3D3-7D87-4875-8391-6699EBC90659}" srcOrd="0" destOrd="0" presId="urn:microsoft.com/office/officeart/2005/8/layout/hierarchy3"/>
    <dgm:cxn modelId="{4CCC1F94-2821-45F4-B3AE-675733AE81D3}" type="presOf" srcId="{59079145-667F-4C76-B761-0CFE284DE659}" destId="{7A7DC573-4F35-40F1-8E14-8F2844681DEC}" srcOrd="1" destOrd="0" presId="urn:microsoft.com/office/officeart/2005/8/layout/hierarchy3"/>
    <dgm:cxn modelId="{F1ED6FDB-C058-482C-8615-74EDCA8EBBD2}" type="presOf" srcId="{59079145-667F-4C76-B761-0CFE284DE659}" destId="{A373FDE4-BE67-4E5E-892C-953A066A6936}" srcOrd="0" destOrd="0" presId="urn:microsoft.com/office/officeart/2005/8/layout/hierarchy3"/>
    <dgm:cxn modelId="{210615CF-12A9-4D0E-9605-E7B114920FDA}" type="presOf" srcId="{B80C9ADC-D452-450D-8F90-F981B5C2B0BE}" destId="{CB86999C-B63A-4603-9EF0-5F8EA7AF0A66}" srcOrd="0" destOrd="0" presId="urn:microsoft.com/office/officeart/2005/8/layout/hierarchy3"/>
    <dgm:cxn modelId="{D11C1DEB-8B95-45FD-90E0-51552A6EC805}" type="presParOf" srcId="{13C502E8-B9E9-4043-9D6E-A6F379FFAE87}" destId="{DB499FA3-E7AF-43A7-B732-BB190F91470A}" srcOrd="0" destOrd="0" presId="urn:microsoft.com/office/officeart/2005/8/layout/hierarchy3"/>
    <dgm:cxn modelId="{365F95AB-BBB1-4D67-A785-DA4FBC448458}" type="presParOf" srcId="{DB499FA3-E7AF-43A7-B732-BB190F91470A}" destId="{68996175-0C4E-468D-8654-0FA7CB738251}" srcOrd="0" destOrd="0" presId="urn:microsoft.com/office/officeart/2005/8/layout/hierarchy3"/>
    <dgm:cxn modelId="{6E7735EA-9E7B-4D4A-930F-E206EDF3167A}" type="presParOf" srcId="{68996175-0C4E-468D-8654-0FA7CB738251}" destId="{9097E516-0052-4A1B-BDC2-EB11C579504C}" srcOrd="0" destOrd="0" presId="urn:microsoft.com/office/officeart/2005/8/layout/hierarchy3"/>
    <dgm:cxn modelId="{084FE88D-87DA-42E3-970A-3613DD3D40B9}" type="presParOf" srcId="{68996175-0C4E-468D-8654-0FA7CB738251}" destId="{247A9142-6439-4435-BC77-222CC5EFA3B1}" srcOrd="1" destOrd="0" presId="urn:microsoft.com/office/officeart/2005/8/layout/hierarchy3"/>
    <dgm:cxn modelId="{7EA03336-9764-43F3-8C43-0463DA38BBB3}" type="presParOf" srcId="{DB499FA3-E7AF-43A7-B732-BB190F91470A}" destId="{3F175746-CBD3-4BB1-A965-21F96DE7E14B}" srcOrd="1" destOrd="0" presId="urn:microsoft.com/office/officeart/2005/8/layout/hierarchy3"/>
    <dgm:cxn modelId="{E1D447DC-8539-49D0-840D-75FE20F1D3E7}" type="presParOf" srcId="{3F175746-CBD3-4BB1-A965-21F96DE7E14B}" destId="{71295738-3A22-4C14-A377-141B32987EC2}" srcOrd="0" destOrd="0" presId="urn:microsoft.com/office/officeart/2005/8/layout/hierarchy3"/>
    <dgm:cxn modelId="{090228DF-2528-4BAC-B117-BB1E725CDD87}" type="presParOf" srcId="{3F175746-CBD3-4BB1-A965-21F96DE7E14B}" destId="{E3EBF96C-5710-4BCC-8476-16926E4D2A0F}" srcOrd="1" destOrd="0" presId="urn:microsoft.com/office/officeart/2005/8/layout/hierarchy3"/>
    <dgm:cxn modelId="{C3FA1015-A4A3-4730-AA9E-6C6D9C80EE3A}" type="presParOf" srcId="{3F175746-CBD3-4BB1-A965-21F96DE7E14B}" destId="{EAE055FC-BD4C-4D73-A13B-24E95E9BF1DF}" srcOrd="2" destOrd="0" presId="urn:microsoft.com/office/officeart/2005/8/layout/hierarchy3"/>
    <dgm:cxn modelId="{D8C8AD4B-B99B-4A25-A788-0A50522DD199}" type="presParOf" srcId="{3F175746-CBD3-4BB1-A965-21F96DE7E14B}" destId="{1919A14F-69A2-4CE1-9553-7FE933276D1A}" srcOrd="3" destOrd="0" presId="urn:microsoft.com/office/officeart/2005/8/layout/hierarchy3"/>
    <dgm:cxn modelId="{1562EB3A-C11E-4B45-B3B6-B73804527845}" type="presParOf" srcId="{3F175746-CBD3-4BB1-A965-21F96DE7E14B}" destId="{98C9BCAF-B337-4062-B7BE-4E299A6DE117}" srcOrd="4" destOrd="0" presId="urn:microsoft.com/office/officeart/2005/8/layout/hierarchy3"/>
    <dgm:cxn modelId="{76F96E3E-4230-4985-9CB3-12222CAB9D01}" type="presParOf" srcId="{3F175746-CBD3-4BB1-A965-21F96DE7E14B}" destId="{C2892404-524F-4929-B0E5-1E54FD653278}" srcOrd="5" destOrd="0" presId="urn:microsoft.com/office/officeart/2005/8/layout/hierarchy3"/>
    <dgm:cxn modelId="{CD6F524A-CDA5-4035-85AC-E3F9B2C056E7}" type="presParOf" srcId="{13C502E8-B9E9-4043-9D6E-A6F379FFAE87}" destId="{C5D49782-432B-4CCF-9E29-82FCE992EC84}" srcOrd="1" destOrd="0" presId="urn:microsoft.com/office/officeart/2005/8/layout/hierarchy3"/>
    <dgm:cxn modelId="{2B1E7F6E-C330-4286-B170-CE4B04F23729}" type="presParOf" srcId="{C5D49782-432B-4CCF-9E29-82FCE992EC84}" destId="{BCDED2C2-6AF0-4AAE-AB1F-E1D319FB8F63}" srcOrd="0" destOrd="0" presId="urn:microsoft.com/office/officeart/2005/8/layout/hierarchy3"/>
    <dgm:cxn modelId="{31B39828-FECD-4867-BAE3-97CBC2F599BD}" type="presParOf" srcId="{BCDED2C2-6AF0-4AAE-AB1F-E1D319FB8F63}" destId="{A373FDE4-BE67-4E5E-892C-953A066A6936}" srcOrd="0" destOrd="0" presId="urn:microsoft.com/office/officeart/2005/8/layout/hierarchy3"/>
    <dgm:cxn modelId="{DDB2484E-6EC9-41E2-9E0B-F1EBA2EE1789}" type="presParOf" srcId="{BCDED2C2-6AF0-4AAE-AB1F-E1D319FB8F63}" destId="{7A7DC573-4F35-40F1-8E14-8F2844681DEC}" srcOrd="1" destOrd="0" presId="urn:microsoft.com/office/officeart/2005/8/layout/hierarchy3"/>
    <dgm:cxn modelId="{33008244-29C1-4570-BB83-2BF2C54F5CD3}" type="presParOf" srcId="{C5D49782-432B-4CCF-9E29-82FCE992EC84}" destId="{5B55766A-DEFC-40F3-8CF6-583218D7CB96}" srcOrd="1" destOrd="0" presId="urn:microsoft.com/office/officeart/2005/8/layout/hierarchy3"/>
    <dgm:cxn modelId="{8BC5E6EF-C588-412F-A1ED-D524DC844A33}" type="presParOf" srcId="{5B55766A-DEFC-40F3-8CF6-583218D7CB96}" destId="{085D97F5-6B36-4C04-A7BB-73E5F6FBED20}" srcOrd="0" destOrd="0" presId="urn:microsoft.com/office/officeart/2005/8/layout/hierarchy3"/>
    <dgm:cxn modelId="{E5EF29D8-6513-473F-98B2-0384CE2C8232}" type="presParOf" srcId="{5B55766A-DEFC-40F3-8CF6-583218D7CB96}" destId="{B0784502-260F-4181-98E1-C8B2D78A720B}" srcOrd="1" destOrd="0" presId="urn:microsoft.com/office/officeart/2005/8/layout/hierarchy3"/>
    <dgm:cxn modelId="{F0EF808E-47AE-4490-9978-EF271C36F1D3}" type="presParOf" srcId="{5B55766A-DEFC-40F3-8CF6-583218D7CB96}" destId="{5DEC1650-594C-4F54-8C45-0368603B37B7}" srcOrd="2" destOrd="0" presId="urn:microsoft.com/office/officeart/2005/8/layout/hierarchy3"/>
    <dgm:cxn modelId="{80B18307-FC53-49AB-821C-26D05575A34F}" type="presParOf" srcId="{5B55766A-DEFC-40F3-8CF6-583218D7CB96}" destId="{DF6CD23F-F680-40BD-BC93-F17AF6116FAD}" srcOrd="3" destOrd="0" presId="urn:microsoft.com/office/officeart/2005/8/layout/hierarchy3"/>
    <dgm:cxn modelId="{4229860D-D5EE-4DEB-B17B-3EEDD461DF05}" type="presParOf" srcId="{5B55766A-DEFC-40F3-8CF6-583218D7CB96}" destId="{0B15E3D3-7D87-4875-8391-6699EBC90659}" srcOrd="4" destOrd="0" presId="urn:microsoft.com/office/officeart/2005/8/layout/hierarchy3"/>
    <dgm:cxn modelId="{F98A3B85-446A-49C8-B468-DE3F3992E9CF}" type="presParOf" srcId="{5B55766A-DEFC-40F3-8CF6-583218D7CB96}" destId="{E33E36F9-EE24-4D61-8A42-DF7B80E86825}" srcOrd="5" destOrd="0" presId="urn:microsoft.com/office/officeart/2005/8/layout/hierarchy3"/>
    <dgm:cxn modelId="{45679D46-37D2-403F-9852-BB55618DCC82}" type="presParOf" srcId="{13C502E8-B9E9-4043-9D6E-A6F379FFAE87}" destId="{F0A16F3F-9782-4251-957E-D296CF70B54E}" srcOrd="2" destOrd="0" presId="urn:microsoft.com/office/officeart/2005/8/layout/hierarchy3"/>
    <dgm:cxn modelId="{2E54C177-EA7B-4321-9930-8C88B322CE52}" type="presParOf" srcId="{F0A16F3F-9782-4251-957E-D296CF70B54E}" destId="{AFED30FD-5893-4C5B-B95D-A206BEA2F236}" srcOrd="0" destOrd="0" presId="urn:microsoft.com/office/officeart/2005/8/layout/hierarchy3"/>
    <dgm:cxn modelId="{9C813732-C152-442F-8999-638D7ECA5BCF}" type="presParOf" srcId="{AFED30FD-5893-4C5B-B95D-A206BEA2F236}" destId="{35F11263-9185-4AEA-A5EF-43BBB9EC95A6}" srcOrd="0" destOrd="0" presId="urn:microsoft.com/office/officeart/2005/8/layout/hierarchy3"/>
    <dgm:cxn modelId="{FA52DDEB-6192-48DA-B64A-F0DC26BB9060}" type="presParOf" srcId="{AFED30FD-5893-4C5B-B95D-A206BEA2F236}" destId="{DA7878AB-375C-4E0A-AF26-790829D666FE}" srcOrd="1" destOrd="0" presId="urn:microsoft.com/office/officeart/2005/8/layout/hierarchy3"/>
    <dgm:cxn modelId="{449089F0-2073-4DA1-9C30-60F037BC5E2C}" type="presParOf" srcId="{F0A16F3F-9782-4251-957E-D296CF70B54E}" destId="{F723C1BE-EB74-4672-BCDF-2DB57233ADD7}" srcOrd="1" destOrd="0" presId="urn:microsoft.com/office/officeart/2005/8/layout/hierarchy3"/>
    <dgm:cxn modelId="{6DD00A77-0F3C-463D-927B-0F66F78289C4}" type="presParOf" srcId="{F723C1BE-EB74-4672-BCDF-2DB57233ADD7}" destId="{E08E4ABC-7761-4ED7-8A35-C507B2F11D32}" srcOrd="0" destOrd="0" presId="urn:microsoft.com/office/officeart/2005/8/layout/hierarchy3"/>
    <dgm:cxn modelId="{E41F93B1-CCF3-4FB1-8212-0D605D36BE1B}" type="presParOf" srcId="{F723C1BE-EB74-4672-BCDF-2DB57233ADD7}" destId="{1362FB7A-8733-48F1-A232-F1A4E2200F9F}" srcOrd="1" destOrd="0" presId="urn:microsoft.com/office/officeart/2005/8/layout/hierarchy3"/>
    <dgm:cxn modelId="{064AC073-07A8-48F7-9292-B1686CA9E0A3}" type="presParOf" srcId="{F723C1BE-EB74-4672-BCDF-2DB57233ADD7}" destId="{B251020E-4030-4889-8852-8D9CAEE278F1}" srcOrd="2" destOrd="0" presId="urn:microsoft.com/office/officeart/2005/8/layout/hierarchy3"/>
    <dgm:cxn modelId="{F5837781-CFF4-4874-8D0D-D87C11FD5AEB}" type="presParOf" srcId="{F723C1BE-EB74-4672-BCDF-2DB57233ADD7}" destId="{ECC79B5E-D4F6-4271-8995-0818E5095401}" srcOrd="3" destOrd="0" presId="urn:microsoft.com/office/officeart/2005/8/layout/hierarchy3"/>
    <dgm:cxn modelId="{57380B40-B0CC-4C99-8E8F-064E701F8C79}" type="presParOf" srcId="{F723C1BE-EB74-4672-BCDF-2DB57233ADD7}" destId="{F55C6747-5D3B-4D5B-8B7D-E31E577AABDE}" srcOrd="4" destOrd="0" presId="urn:microsoft.com/office/officeart/2005/8/layout/hierarchy3"/>
    <dgm:cxn modelId="{2BA56B9B-65B8-45F1-B397-E2C2DAF62C03}" type="presParOf" srcId="{F723C1BE-EB74-4672-BCDF-2DB57233ADD7}" destId="{3D5817E7-E40E-47ED-A9BD-7FB2881C55CF}" srcOrd="5" destOrd="0" presId="urn:microsoft.com/office/officeart/2005/8/layout/hierarchy3"/>
    <dgm:cxn modelId="{31A21AAB-1578-4DAA-AB86-6DDA2ACF7A9F}" type="presParOf" srcId="{13C502E8-B9E9-4043-9D6E-A6F379FFAE87}" destId="{AD69561C-35B7-4ACE-B4BD-968EDAB926AF}" srcOrd="3" destOrd="0" presId="urn:microsoft.com/office/officeart/2005/8/layout/hierarchy3"/>
    <dgm:cxn modelId="{67946C21-AECC-4266-A893-73302D28C056}" type="presParOf" srcId="{AD69561C-35B7-4ACE-B4BD-968EDAB926AF}" destId="{7B4F4DCF-6FD6-43AD-97E0-D4EBA4B2E9DC}" srcOrd="0" destOrd="0" presId="urn:microsoft.com/office/officeart/2005/8/layout/hierarchy3"/>
    <dgm:cxn modelId="{7BB2EF80-28EF-42D5-A9B1-4AD168D22322}" type="presParOf" srcId="{7B4F4DCF-6FD6-43AD-97E0-D4EBA4B2E9DC}" destId="{9DC286C6-FCE9-4C34-9BB8-4B0DADEDCF4D}" srcOrd="0" destOrd="0" presId="urn:microsoft.com/office/officeart/2005/8/layout/hierarchy3"/>
    <dgm:cxn modelId="{FA7999E7-7663-4D8B-8D28-87DF9A995E1C}" type="presParOf" srcId="{7B4F4DCF-6FD6-43AD-97E0-D4EBA4B2E9DC}" destId="{918E2401-F591-4C61-9767-007D678DC580}" srcOrd="1" destOrd="0" presId="urn:microsoft.com/office/officeart/2005/8/layout/hierarchy3"/>
    <dgm:cxn modelId="{9E5C79D5-0617-4DD4-AA90-085C53EA6896}" type="presParOf" srcId="{AD69561C-35B7-4ACE-B4BD-968EDAB926AF}" destId="{A04CC267-DE90-40C1-A490-E7D3FE40232D}" srcOrd="1" destOrd="0" presId="urn:microsoft.com/office/officeart/2005/8/layout/hierarchy3"/>
    <dgm:cxn modelId="{5EAF35E1-CB7D-479D-8D1A-96DCA38AC37E}" type="presParOf" srcId="{A04CC267-DE90-40C1-A490-E7D3FE40232D}" destId="{5B82F057-B844-44FA-9C2D-A990B51FE2F5}" srcOrd="0" destOrd="0" presId="urn:microsoft.com/office/officeart/2005/8/layout/hierarchy3"/>
    <dgm:cxn modelId="{3058A27F-CF0F-4631-8C2E-6865B621E06B}" type="presParOf" srcId="{A04CC267-DE90-40C1-A490-E7D3FE40232D}" destId="{B5DEED3F-C78E-4355-A31C-9794A4668B7F}" srcOrd="1" destOrd="0" presId="urn:microsoft.com/office/officeart/2005/8/layout/hierarchy3"/>
    <dgm:cxn modelId="{2981F236-5B8E-41BE-AE42-3D5DC352D103}" type="presParOf" srcId="{A04CC267-DE90-40C1-A490-E7D3FE40232D}" destId="{7485BF37-EE9C-45EA-AE8B-AACDCD541460}" srcOrd="2" destOrd="0" presId="urn:microsoft.com/office/officeart/2005/8/layout/hierarchy3"/>
    <dgm:cxn modelId="{3B602CB4-9666-4E7C-98BF-887F838FEED7}" type="presParOf" srcId="{A04CC267-DE90-40C1-A490-E7D3FE40232D}" destId="{CB86999C-B63A-4603-9EF0-5F8EA7AF0A66}" srcOrd="3" destOrd="0" presId="urn:microsoft.com/office/officeart/2005/8/layout/hierarchy3"/>
    <dgm:cxn modelId="{2CD966AA-C6B2-46C7-948F-E8A146E5F672}" type="presParOf" srcId="{A04CC267-DE90-40C1-A490-E7D3FE40232D}" destId="{DFC2DA5F-DF8D-465A-9061-9E958C8E3C34}" srcOrd="4" destOrd="0" presId="urn:microsoft.com/office/officeart/2005/8/layout/hierarchy3"/>
    <dgm:cxn modelId="{69C83944-8BFB-41A6-BB17-92479E59B14F}" type="presParOf" srcId="{A04CC267-DE90-40C1-A490-E7D3FE40232D}" destId="{D72991CF-BF5D-4B33-9BF5-D85A2B640919}" srcOrd="5" destOrd="0" presId="urn:microsoft.com/office/officeart/2005/8/layout/hierarchy3"/>
    <dgm:cxn modelId="{BB7381F5-74DF-4036-B5D9-194EEB006113}" type="presParOf" srcId="{13C502E8-B9E9-4043-9D6E-A6F379FFAE87}" destId="{C982BFCD-5BF8-4202-860B-AC648A1D592E}" srcOrd="4" destOrd="0" presId="urn:microsoft.com/office/officeart/2005/8/layout/hierarchy3"/>
    <dgm:cxn modelId="{A70AFFC7-A3E7-4FD8-AFB4-090E09379109}" type="presParOf" srcId="{C982BFCD-5BF8-4202-860B-AC648A1D592E}" destId="{732CCF23-D121-4D95-89B3-68172C0742CB}" srcOrd="0" destOrd="0" presId="urn:microsoft.com/office/officeart/2005/8/layout/hierarchy3"/>
    <dgm:cxn modelId="{C3AF7FC4-4A7B-434E-B6E4-08E46EEFDBF3}" type="presParOf" srcId="{732CCF23-D121-4D95-89B3-68172C0742CB}" destId="{EC1C9177-815C-478E-B44B-D3897796D5F6}" srcOrd="0" destOrd="0" presId="urn:microsoft.com/office/officeart/2005/8/layout/hierarchy3"/>
    <dgm:cxn modelId="{480346E5-2646-4929-9D13-280339393113}" type="presParOf" srcId="{732CCF23-D121-4D95-89B3-68172C0742CB}" destId="{9A046792-3326-4694-A047-3EBB701EC605}" srcOrd="1" destOrd="0" presId="urn:microsoft.com/office/officeart/2005/8/layout/hierarchy3"/>
    <dgm:cxn modelId="{506C959F-C0A6-4F18-8D08-52E9EDA3F360}" type="presParOf" srcId="{C982BFCD-5BF8-4202-860B-AC648A1D592E}" destId="{2C4C6CA5-430F-4953-B681-7F54BE44FE51}" srcOrd="1" destOrd="0" presId="urn:microsoft.com/office/officeart/2005/8/layout/hierarchy3"/>
    <dgm:cxn modelId="{6E90EEDB-C3B8-41CC-81B8-05BB20A76370}" type="presParOf" srcId="{2C4C6CA5-430F-4953-B681-7F54BE44FE51}" destId="{CB071AAD-B526-4332-9964-B8167A111682}" srcOrd="0" destOrd="0" presId="urn:microsoft.com/office/officeart/2005/8/layout/hierarchy3"/>
    <dgm:cxn modelId="{CD88F4E2-D556-45FB-8A90-C0473DF9F714}" type="presParOf" srcId="{2C4C6CA5-430F-4953-B681-7F54BE44FE51}" destId="{4D290D77-43A0-4B17-9D95-ECADEAF7112F}" srcOrd="1" destOrd="0" presId="urn:microsoft.com/office/officeart/2005/8/layout/hierarchy3"/>
    <dgm:cxn modelId="{F947F89B-07D1-4B32-B47C-778BC53897C5}" type="presParOf" srcId="{2C4C6CA5-430F-4953-B681-7F54BE44FE51}" destId="{55400B3A-D2AB-42AB-9A18-A310B46BDD74}" srcOrd="2" destOrd="0" presId="urn:microsoft.com/office/officeart/2005/8/layout/hierarchy3"/>
    <dgm:cxn modelId="{5A8DD817-241E-4959-BE81-C89D999A9236}" type="presParOf" srcId="{2C4C6CA5-430F-4953-B681-7F54BE44FE51}" destId="{1A8D2413-BD30-4FCF-89B4-7A4C8247C499}" srcOrd="3" destOrd="0" presId="urn:microsoft.com/office/officeart/2005/8/layout/hierarchy3"/>
    <dgm:cxn modelId="{60437774-E2E0-4304-ACE3-D077C3D0BAD5}" type="presParOf" srcId="{2C4C6CA5-430F-4953-B681-7F54BE44FE51}" destId="{0B2D629B-8DC3-43D3-AA64-93FBCFD99A11}" srcOrd="4" destOrd="0" presId="urn:microsoft.com/office/officeart/2005/8/layout/hierarchy3"/>
    <dgm:cxn modelId="{583DFA42-91BF-42D6-BCC5-A267515E91F4}" type="presParOf" srcId="{2C4C6CA5-430F-4953-B681-7F54BE44FE51}" destId="{C93E71D7-9BB3-42A5-B7DB-9C84035F8D12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3C226B-23D6-4923-B233-A62A8CE68DE3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</dgm:pt>
    <dgm:pt modelId="{ED286C39-3832-4766-AF69-52B7EA02EB9F}">
      <dgm:prSet phldrT="[Текст]" custT="1"/>
      <dgm:spPr/>
      <dgm:t>
        <a:bodyPr/>
        <a:lstStyle/>
        <a:p>
          <a:r>
            <a:rPr lang="ru-RU" sz="1050" b="1" dirty="0" smtClean="0">
              <a:solidFill>
                <a:schemeClr val="tx1"/>
              </a:solidFill>
            </a:rPr>
            <a:t>исполнение полномочий Думы города Пыть-Ях в сфере наград и почетных званий на 202</a:t>
          </a:r>
          <a:r>
            <a:rPr lang="en-US" sz="1050" b="1" dirty="0" smtClean="0">
              <a:solidFill>
                <a:schemeClr val="tx1"/>
              </a:solidFill>
            </a:rPr>
            <a:t>5</a:t>
          </a:r>
          <a:r>
            <a:rPr lang="ru-RU" sz="1050" b="1" dirty="0" smtClean="0">
              <a:solidFill>
                <a:schemeClr val="tx1"/>
              </a:solidFill>
            </a:rPr>
            <a:t> год – </a:t>
          </a:r>
          <a:r>
            <a:rPr lang="en-US" sz="1050" b="1" dirty="0" smtClean="0">
              <a:solidFill>
                <a:schemeClr val="tx1"/>
              </a:solidFill>
            </a:rPr>
            <a:t>864,9</a:t>
          </a:r>
          <a:r>
            <a:rPr lang="ru-RU" sz="1050" b="1" dirty="0" smtClean="0">
              <a:solidFill>
                <a:schemeClr val="tx1"/>
              </a:solidFill>
            </a:rPr>
            <a:t> тыс. рублей, на 202</a:t>
          </a:r>
          <a:r>
            <a:rPr lang="en-US" sz="1050" b="1" dirty="0" smtClean="0">
              <a:solidFill>
                <a:schemeClr val="tx1"/>
              </a:solidFill>
            </a:rPr>
            <a:t>6</a:t>
          </a:r>
          <a:r>
            <a:rPr lang="ru-RU" sz="1050" b="1" dirty="0" smtClean="0">
              <a:solidFill>
                <a:schemeClr val="tx1"/>
              </a:solidFill>
            </a:rPr>
            <a:t>–202</a:t>
          </a:r>
          <a:r>
            <a:rPr lang="en-US" sz="1050" b="1" dirty="0" smtClean="0">
              <a:solidFill>
                <a:schemeClr val="tx1"/>
              </a:solidFill>
            </a:rPr>
            <a:t>7</a:t>
          </a:r>
          <a:r>
            <a:rPr lang="ru-RU" sz="1050" b="1" dirty="0" smtClean="0">
              <a:solidFill>
                <a:schemeClr val="tx1"/>
              </a:solidFill>
            </a:rPr>
            <a:t> годы предусмотрены средства в сумме 535,5 тыс. рублей ежегодно</a:t>
          </a:r>
          <a:endParaRPr lang="ru-RU" sz="1050" b="1" dirty="0">
            <a:solidFill>
              <a:schemeClr val="tx1"/>
            </a:solidFill>
          </a:endParaRPr>
        </a:p>
      </dgm:t>
    </dgm:pt>
    <dgm:pt modelId="{2CA257CA-A8DA-4E1B-AFBB-D2739004E384}" type="parTrans" cxnId="{2F3A56DB-CB4C-42AB-812B-F17B4BCB9365}">
      <dgm:prSet/>
      <dgm:spPr/>
      <dgm:t>
        <a:bodyPr/>
        <a:lstStyle/>
        <a:p>
          <a:endParaRPr lang="ru-RU"/>
        </a:p>
      </dgm:t>
    </dgm:pt>
    <dgm:pt modelId="{72CB85A3-EFE3-4960-A1DF-9C29DF3534C2}" type="sibTrans" cxnId="{2F3A56DB-CB4C-42AB-812B-F17B4BCB9365}">
      <dgm:prSet/>
      <dgm:spPr/>
      <dgm:t>
        <a:bodyPr/>
        <a:lstStyle/>
        <a:p>
          <a:endParaRPr lang="ru-RU"/>
        </a:p>
      </dgm:t>
    </dgm:pt>
    <dgm:pt modelId="{1A04D478-DF21-4DFF-994D-AABC544EB175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sz="1050" b="1" dirty="0" smtClean="0"/>
            <a:t>обеспечение функций муниципальных органов города Пыть-Яха на 202</a:t>
          </a:r>
          <a:r>
            <a:rPr lang="en-US" sz="1050" b="1" dirty="0" smtClean="0"/>
            <a:t>5</a:t>
          </a:r>
          <a:r>
            <a:rPr lang="ru-RU" sz="1050" b="1" dirty="0" smtClean="0"/>
            <a:t> год – </a:t>
          </a:r>
          <a:r>
            <a:rPr lang="en-US" sz="1050" b="1" dirty="0" smtClean="0"/>
            <a:t>43 155,7</a:t>
          </a:r>
          <a:r>
            <a:rPr lang="ru-RU" sz="1050" b="1" dirty="0" smtClean="0"/>
            <a:t>тыс. рублей, на 202</a:t>
          </a:r>
          <a:r>
            <a:rPr lang="en-US" sz="1050" b="1" dirty="0" smtClean="0"/>
            <a:t>6</a:t>
          </a:r>
          <a:r>
            <a:rPr lang="ru-RU" sz="1050" b="1" dirty="0" smtClean="0"/>
            <a:t> году – </a:t>
          </a:r>
          <a:r>
            <a:rPr lang="en-US" sz="1050" b="1" dirty="0" smtClean="0"/>
            <a:t>42 795,4</a:t>
          </a:r>
          <a:r>
            <a:rPr lang="ru-RU" sz="1050" b="1" dirty="0" smtClean="0"/>
            <a:t> тыс. рублей, на 202</a:t>
          </a:r>
          <a:r>
            <a:rPr lang="en-US" sz="1050" b="1" dirty="0" smtClean="0"/>
            <a:t>7</a:t>
          </a:r>
          <a:r>
            <a:rPr lang="ru-RU" sz="1050" b="1" dirty="0" smtClean="0"/>
            <a:t> году – </a:t>
          </a:r>
          <a:r>
            <a:rPr lang="en-US" sz="1050" b="1" dirty="0" smtClean="0"/>
            <a:t>42 818,4</a:t>
          </a:r>
          <a:r>
            <a:rPr lang="ru-RU" sz="1050" b="1" dirty="0" smtClean="0"/>
            <a:t>тыс. рублей (материально-технического обеспечения деятельности Думы города) </a:t>
          </a:r>
          <a:endParaRPr lang="ru-RU" sz="1050" b="1" dirty="0"/>
        </a:p>
      </dgm:t>
    </dgm:pt>
    <dgm:pt modelId="{239FE0A2-C990-478B-925F-B46B72FEE4A8}" type="parTrans" cxnId="{60B8ADA6-7CF4-4A2D-B811-1B6251A41886}">
      <dgm:prSet/>
      <dgm:spPr/>
      <dgm:t>
        <a:bodyPr/>
        <a:lstStyle/>
        <a:p>
          <a:endParaRPr lang="ru-RU"/>
        </a:p>
      </dgm:t>
    </dgm:pt>
    <dgm:pt modelId="{62435186-CE43-4D53-AB76-ADAF3DF764D5}" type="sibTrans" cxnId="{60B8ADA6-7CF4-4A2D-B811-1B6251A41886}">
      <dgm:prSet/>
      <dgm:spPr/>
      <dgm:t>
        <a:bodyPr/>
        <a:lstStyle/>
        <a:p>
          <a:endParaRPr lang="ru-RU"/>
        </a:p>
      </dgm:t>
    </dgm:pt>
    <dgm:pt modelId="{F79E233E-524F-4652-BE2D-EC6DF21842EC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1050" b="1" dirty="0" smtClean="0">
              <a:solidFill>
                <a:schemeClr val="tx1"/>
              </a:solidFill>
            </a:rPr>
            <a:t>осуществление переданных полномочий Российской Федерации по первичному воинскому учету на территориях, где отсутствуют военные комиссариаты, за счет средств федерального бюджета на 202</a:t>
          </a:r>
          <a:r>
            <a:rPr lang="en-US" sz="1050" b="1" dirty="0" smtClean="0">
              <a:solidFill>
                <a:schemeClr val="tx1"/>
              </a:solidFill>
            </a:rPr>
            <a:t>5</a:t>
          </a:r>
          <a:r>
            <a:rPr lang="ru-RU" sz="1050" b="1" dirty="0" smtClean="0">
              <a:solidFill>
                <a:schemeClr val="tx1"/>
              </a:solidFill>
            </a:rPr>
            <a:t> год – 7 </a:t>
          </a:r>
          <a:r>
            <a:rPr lang="en-US" sz="1050" b="1" dirty="0" smtClean="0">
              <a:solidFill>
                <a:schemeClr val="tx1"/>
              </a:solidFill>
            </a:rPr>
            <a:t>385,0</a:t>
          </a:r>
          <a:r>
            <a:rPr lang="ru-RU" sz="1050" b="1" dirty="0" smtClean="0">
              <a:solidFill>
                <a:schemeClr val="tx1"/>
              </a:solidFill>
            </a:rPr>
            <a:t> тыс. рублей, на 202</a:t>
          </a:r>
          <a:r>
            <a:rPr lang="en-US" sz="1050" b="1" dirty="0" smtClean="0">
              <a:solidFill>
                <a:schemeClr val="tx1"/>
              </a:solidFill>
            </a:rPr>
            <a:t>6</a:t>
          </a:r>
          <a:r>
            <a:rPr lang="ru-RU" sz="1050" b="1" dirty="0" smtClean="0">
              <a:solidFill>
                <a:schemeClr val="tx1"/>
              </a:solidFill>
            </a:rPr>
            <a:t> год – </a:t>
          </a:r>
          <a:r>
            <a:rPr lang="en-US" sz="1050" b="1" dirty="0" smtClean="0">
              <a:solidFill>
                <a:schemeClr val="tx1"/>
              </a:solidFill>
            </a:rPr>
            <a:t>8 131,5 </a:t>
          </a:r>
          <a:r>
            <a:rPr lang="ru-RU" sz="1050" b="1" dirty="0" smtClean="0">
              <a:solidFill>
                <a:schemeClr val="tx1"/>
              </a:solidFill>
            </a:rPr>
            <a:t>тыс. рублей и на 202</a:t>
          </a:r>
          <a:r>
            <a:rPr lang="en-US" sz="1050" b="1" dirty="0" smtClean="0">
              <a:solidFill>
                <a:schemeClr val="tx1"/>
              </a:solidFill>
            </a:rPr>
            <a:t>7</a:t>
          </a:r>
          <a:r>
            <a:rPr lang="ru-RU" sz="1050" b="1" dirty="0" smtClean="0">
              <a:solidFill>
                <a:schemeClr val="tx1"/>
              </a:solidFill>
            </a:rPr>
            <a:t> год –  8 </a:t>
          </a:r>
          <a:r>
            <a:rPr lang="en-US" sz="1050" b="1" dirty="0" smtClean="0">
              <a:solidFill>
                <a:schemeClr val="tx1"/>
              </a:solidFill>
            </a:rPr>
            <a:t>441,2</a:t>
          </a:r>
          <a:r>
            <a:rPr lang="ru-RU" sz="1050" b="1" dirty="0" smtClean="0">
              <a:solidFill>
                <a:schemeClr val="tx1"/>
              </a:solidFill>
            </a:rPr>
            <a:t> тыс. рублей</a:t>
          </a:r>
          <a:endParaRPr lang="ru-RU" sz="1050" b="1" dirty="0">
            <a:solidFill>
              <a:schemeClr val="tx1"/>
            </a:solidFill>
          </a:endParaRPr>
        </a:p>
      </dgm:t>
    </dgm:pt>
    <dgm:pt modelId="{D4477B9B-42EF-4458-8165-6C354CB93922}" type="parTrans" cxnId="{6DBC36DC-A43D-4FF4-875F-21E01C5E3F3A}">
      <dgm:prSet/>
      <dgm:spPr/>
      <dgm:t>
        <a:bodyPr/>
        <a:lstStyle/>
        <a:p>
          <a:endParaRPr lang="ru-RU"/>
        </a:p>
      </dgm:t>
    </dgm:pt>
    <dgm:pt modelId="{41BD4C51-2355-4E13-B7BE-74679A3B0800}" type="sibTrans" cxnId="{6DBC36DC-A43D-4FF4-875F-21E01C5E3F3A}">
      <dgm:prSet/>
      <dgm:spPr/>
      <dgm:t>
        <a:bodyPr/>
        <a:lstStyle/>
        <a:p>
          <a:endParaRPr lang="ru-RU"/>
        </a:p>
      </dgm:t>
    </dgm:pt>
    <dgm:pt modelId="{AD692469-A735-4653-8C94-94C0013CC898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условно утвержденные расходы на 202</a:t>
          </a:r>
          <a:r>
            <a:rPr lang="en-US" sz="1200" b="1" dirty="0" smtClean="0">
              <a:solidFill>
                <a:schemeClr val="tx1"/>
              </a:solidFill>
            </a:rPr>
            <a:t>6</a:t>
          </a:r>
          <a:r>
            <a:rPr lang="ru-RU" sz="1200" b="1" dirty="0" smtClean="0">
              <a:solidFill>
                <a:schemeClr val="tx1"/>
              </a:solidFill>
            </a:rPr>
            <a:t> год – </a:t>
          </a:r>
          <a:r>
            <a:rPr lang="en-US" sz="1200" b="1" dirty="0" smtClean="0">
              <a:solidFill>
                <a:schemeClr val="tx1"/>
              </a:solidFill>
            </a:rPr>
            <a:t>65</a:t>
          </a:r>
          <a:r>
            <a:rPr lang="ru-RU" sz="1200" b="1" dirty="0" smtClean="0">
              <a:solidFill>
                <a:schemeClr val="tx1"/>
              </a:solidFill>
            </a:rPr>
            <a:t> </a:t>
          </a:r>
          <a:r>
            <a:rPr lang="en-US" sz="1200" b="1" dirty="0" smtClean="0">
              <a:solidFill>
                <a:schemeClr val="tx1"/>
              </a:solidFill>
            </a:rPr>
            <a:t>062,3</a:t>
          </a:r>
          <a:r>
            <a:rPr lang="ru-RU" sz="1200" b="1" dirty="0" smtClean="0">
              <a:solidFill>
                <a:schemeClr val="tx1"/>
              </a:solidFill>
            </a:rPr>
            <a:t> тыс. рублей, на 202</a:t>
          </a:r>
          <a:r>
            <a:rPr lang="en-US" sz="1200" b="1" dirty="0" smtClean="0">
              <a:solidFill>
                <a:schemeClr val="tx1"/>
              </a:solidFill>
            </a:rPr>
            <a:t>7</a:t>
          </a:r>
          <a:r>
            <a:rPr lang="ru-RU" sz="1200" b="1" dirty="0" smtClean="0">
              <a:solidFill>
                <a:schemeClr val="tx1"/>
              </a:solidFill>
            </a:rPr>
            <a:t> год – </a:t>
          </a:r>
          <a:r>
            <a:rPr lang="en-US" sz="1200" b="1" dirty="0" smtClean="0">
              <a:solidFill>
                <a:schemeClr val="tx1"/>
              </a:solidFill>
            </a:rPr>
            <a:t>125 903,2 </a:t>
          </a:r>
          <a:r>
            <a:rPr lang="ru-RU" sz="1200" b="1" dirty="0" smtClean="0">
              <a:solidFill>
                <a:schemeClr val="tx1"/>
              </a:solidFill>
            </a:rPr>
            <a:t>тыс. рублей</a:t>
          </a:r>
          <a:endParaRPr lang="ru-RU" sz="1200" b="1" dirty="0">
            <a:solidFill>
              <a:schemeClr val="tx1"/>
            </a:solidFill>
          </a:endParaRPr>
        </a:p>
      </dgm:t>
    </dgm:pt>
    <dgm:pt modelId="{F2A28729-4249-40DF-BF6F-904582A17519}" type="parTrans" cxnId="{853318B6-671C-4F2D-B771-8EF2EA8214E4}">
      <dgm:prSet/>
      <dgm:spPr/>
      <dgm:t>
        <a:bodyPr/>
        <a:lstStyle/>
        <a:p>
          <a:endParaRPr lang="ru-RU"/>
        </a:p>
      </dgm:t>
    </dgm:pt>
    <dgm:pt modelId="{3C2AC8E2-7A09-4EB7-B4B8-6CCE6D386EE7}" type="sibTrans" cxnId="{853318B6-671C-4F2D-B771-8EF2EA8214E4}">
      <dgm:prSet/>
      <dgm:spPr/>
      <dgm:t>
        <a:bodyPr/>
        <a:lstStyle/>
        <a:p>
          <a:endParaRPr lang="ru-RU"/>
        </a:p>
      </dgm:t>
    </dgm:pt>
    <dgm:pt modelId="{04EAE3D3-EDE7-440B-83C6-AA97407B454A}" type="pres">
      <dgm:prSet presAssocID="{D43C226B-23D6-4923-B233-A62A8CE68DE3}" presName="Name0" presStyleCnt="0">
        <dgm:presLayoutVars>
          <dgm:dir/>
          <dgm:resizeHandles val="exact"/>
        </dgm:presLayoutVars>
      </dgm:prSet>
      <dgm:spPr/>
    </dgm:pt>
    <dgm:pt modelId="{B4C5ECA0-AAB3-4A44-B8A6-A3629EF341AD}" type="pres">
      <dgm:prSet presAssocID="{D43C226B-23D6-4923-B233-A62A8CE68DE3}" presName="cycle" presStyleCnt="0"/>
      <dgm:spPr/>
    </dgm:pt>
    <dgm:pt modelId="{03340843-5D95-4E47-BD25-00AAADC69F7C}" type="pres">
      <dgm:prSet presAssocID="{ED286C39-3832-4766-AF69-52B7EA02EB9F}" presName="nodeFirstNode" presStyleLbl="node1" presStyleIdx="0" presStyleCnt="4" custScaleX="114106" custScaleY="122463" custRadScaleRad="101073" custRadScaleInc="27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B55305-BAFD-4AAA-A560-CE2FA1D8B66C}" type="pres">
      <dgm:prSet presAssocID="{72CB85A3-EFE3-4960-A1DF-9C29DF3534C2}" presName="sibTransFirstNode" presStyleLbl="bgShp" presStyleIdx="0" presStyleCnt="1" custLinFactNeighborX="-2476" custLinFactNeighborY="658"/>
      <dgm:spPr/>
      <dgm:t>
        <a:bodyPr/>
        <a:lstStyle/>
        <a:p>
          <a:endParaRPr lang="ru-RU"/>
        </a:p>
      </dgm:t>
    </dgm:pt>
    <dgm:pt modelId="{838E28BB-1458-443A-94C5-7D7C57E584AE}" type="pres">
      <dgm:prSet presAssocID="{1A04D478-DF21-4DFF-994D-AABC544EB175}" presName="nodeFollowingNodes" presStyleLbl="node1" presStyleIdx="1" presStyleCnt="4" custScaleX="97374" custScaleY="114833" custRadScaleRad="228954" custRadScaleInc="-108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EB50B9-E391-4D6F-B758-9B2471A7BE06}" type="pres">
      <dgm:prSet presAssocID="{F79E233E-524F-4652-BE2D-EC6DF21842EC}" presName="nodeFollowingNodes" presStyleLbl="node1" presStyleIdx="2" presStyleCnt="4" custScaleX="137452" custScaleY="99313" custRadScaleRad="94162" custRadScaleInc="-456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FA4520-1F25-40A2-A3B0-73351970314E}" type="pres">
      <dgm:prSet presAssocID="{AD692469-A735-4653-8C94-94C0013CC898}" presName="nodeFollowingNodes" presStyleLbl="node1" presStyleIdx="3" presStyleCnt="4" custScaleX="97439" custScaleY="105447" custRadScaleRad="146243" custRadScaleInc="4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44A69C-C85B-4C29-BD17-EED6D08D09AA}" type="presOf" srcId="{1A04D478-DF21-4DFF-994D-AABC544EB175}" destId="{838E28BB-1458-443A-94C5-7D7C57E584AE}" srcOrd="0" destOrd="0" presId="urn:microsoft.com/office/officeart/2005/8/layout/cycle3"/>
    <dgm:cxn modelId="{2F3A56DB-CB4C-42AB-812B-F17B4BCB9365}" srcId="{D43C226B-23D6-4923-B233-A62A8CE68DE3}" destId="{ED286C39-3832-4766-AF69-52B7EA02EB9F}" srcOrd="0" destOrd="0" parTransId="{2CA257CA-A8DA-4E1B-AFBB-D2739004E384}" sibTransId="{72CB85A3-EFE3-4960-A1DF-9C29DF3534C2}"/>
    <dgm:cxn modelId="{05283499-3588-4A92-9D76-C7A68D8FEC60}" type="presOf" srcId="{72CB85A3-EFE3-4960-A1DF-9C29DF3534C2}" destId="{ADB55305-BAFD-4AAA-A560-CE2FA1D8B66C}" srcOrd="0" destOrd="0" presId="urn:microsoft.com/office/officeart/2005/8/layout/cycle3"/>
    <dgm:cxn modelId="{CA0850AA-E504-41BA-A627-BC3A76CD5708}" type="presOf" srcId="{D43C226B-23D6-4923-B233-A62A8CE68DE3}" destId="{04EAE3D3-EDE7-440B-83C6-AA97407B454A}" srcOrd="0" destOrd="0" presId="urn:microsoft.com/office/officeart/2005/8/layout/cycle3"/>
    <dgm:cxn modelId="{715DD312-FA75-40C7-83EB-E56E4FEE8A2E}" type="presOf" srcId="{ED286C39-3832-4766-AF69-52B7EA02EB9F}" destId="{03340843-5D95-4E47-BD25-00AAADC69F7C}" srcOrd="0" destOrd="0" presId="urn:microsoft.com/office/officeart/2005/8/layout/cycle3"/>
    <dgm:cxn modelId="{B40F8A79-A39B-40D6-9F87-588D92736E1E}" type="presOf" srcId="{AD692469-A735-4653-8C94-94C0013CC898}" destId="{56FA4520-1F25-40A2-A3B0-73351970314E}" srcOrd="0" destOrd="0" presId="urn:microsoft.com/office/officeart/2005/8/layout/cycle3"/>
    <dgm:cxn modelId="{6DBC36DC-A43D-4FF4-875F-21E01C5E3F3A}" srcId="{D43C226B-23D6-4923-B233-A62A8CE68DE3}" destId="{F79E233E-524F-4652-BE2D-EC6DF21842EC}" srcOrd="2" destOrd="0" parTransId="{D4477B9B-42EF-4458-8165-6C354CB93922}" sibTransId="{41BD4C51-2355-4E13-B7BE-74679A3B0800}"/>
    <dgm:cxn modelId="{71977C38-E532-4FF6-AF9D-A83F16796555}" type="presOf" srcId="{F79E233E-524F-4652-BE2D-EC6DF21842EC}" destId="{CFEB50B9-E391-4D6F-B758-9B2471A7BE06}" srcOrd="0" destOrd="0" presId="urn:microsoft.com/office/officeart/2005/8/layout/cycle3"/>
    <dgm:cxn modelId="{60B8ADA6-7CF4-4A2D-B811-1B6251A41886}" srcId="{D43C226B-23D6-4923-B233-A62A8CE68DE3}" destId="{1A04D478-DF21-4DFF-994D-AABC544EB175}" srcOrd="1" destOrd="0" parTransId="{239FE0A2-C990-478B-925F-B46B72FEE4A8}" sibTransId="{62435186-CE43-4D53-AB76-ADAF3DF764D5}"/>
    <dgm:cxn modelId="{853318B6-671C-4F2D-B771-8EF2EA8214E4}" srcId="{D43C226B-23D6-4923-B233-A62A8CE68DE3}" destId="{AD692469-A735-4653-8C94-94C0013CC898}" srcOrd="3" destOrd="0" parTransId="{F2A28729-4249-40DF-BF6F-904582A17519}" sibTransId="{3C2AC8E2-7A09-4EB7-B4B8-6CCE6D386EE7}"/>
    <dgm:cxn modelId="{9645B5F1-5660-4A4E-A323-15F0B4720D12}" type="presParOf" srcId="{04EAE3D3-EDE7-440B-83C6-AA97407B454A}" destId="{B4C5ECA0-AAB3-4A44-B8A6-A3629EF341AD}" srcOrd="0" destOrd="0" presId="urn:microsoft.com/office/officeart/2005/8/layout/cycle3"/>
    <dgm:cxn modelId="{5A208661-7503-4D98-B8E2-49744B086F07}" type="presParOf" srcId="{B4C5ECA0-AAB3-4A44-B8A6-A3629EF341AD}" destId="{03340843-5D95-4E47-BD25-00AAADC69F7C}" srcOrd="0" destOrd="0" presId="urn:microsoft.com/office/officeart/2005/8/layout/cycle3"/>
    <dgm:cxn modelId="{3F354B88-909D-46E9-93FE-43BEC6816983}" type="presParOf" srcId="{B4C5ECA0-AAB3-4A44-B8A6-A3629EF341AD}" destId="{ADB55305-BAFD-4AAA-A560-CE2FA1D8B66C}" srcOrd="1" destOrd="0" presId="urn:microsoft.com/office/officeart/2005/8/layout/cycle3"/>
    <dgm:cxn modelId="{08C9933E-6986-4935-9E58-BEB2402167AB}" type="presParOf" srcId="{B4C5ECA0-AAB3-4A44-B8A6-A3629EF341AD}" destId="{838E28BB-1458-443A-94C5-7D7C57E584AE}" srcOrd="2" destOrd="0" presId="urn:microsoft.com/office/officeart/2005/8/layout/cycle3"/>
    <dgm:cxn modelId="{33C59ECA-3C41-4203-896F-2698F83103E7}" type="presParOf" srcId="{B4C5ECA0-AAB3-4A44-B8A6-A3629EF341AD}" destId="{CFEB50B9-E391-4D6F-B758-9B2471A7BE06}" srcOrd="3" destOrd="0" presId="urn:microsoft.com/office/officeart/2005/8/layout/cycle3"/>
    <dgm:cxn modelId="{33C9B2F8-088A-48C0-8F2A-23B9EF8C095F}" type="presParOf" srcId="{B4C5ECA0-AAB3-4A44-B8A6-A3629EF341AD}" destId="{56FA4520-1F25-40A2-A3B0-73351970314E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0.64927</cdr:x>
      <cdr:y>0.18661</cdr:y>
    </cdr:from>
    <cdr:to>
      <cdr:x>0.73915</cdr:x>
      <cdr:y>0.24542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4480548" y="805675"/>
          <a:ext cx="620200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ru-RU" sz="105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38,5%</a:t>
          </a:r>
          <a:endParaRPr lang="ru-RU" sz="1050" b="1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0.17315</cdr:x>
      <cdr:y>0.17614</cdr:y>
    </cdr:from>
    <cdr:to>
      <cdr:x>0.26302</cdr:x>
      <cdr:y>0.23495</cdr:y>
    </cdr:to>
    <cdr:sp macro="" textlink="">
      <cdr:nvSpPr>
        <cdr:cNvPr id="3" name="TextBox 9"/>
        <cdr:cNvSpPr txBox="1"/>
      </cdr:nvSpPr>
      <cdr:spPr>
        <a:xfrm xmlns:a="http://schemas.openxmlformats.org/drawingml/2006/main">
          <a:off x="1194880" y="760454"/>
          <a:ext cx="620200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ru-RU" sz="1050" b="1" dirty="0" smtClean="0">
              <a:solidFill>
                <a:schemeClr val="tx1">
                  <a:lumMod val="90000"/>
                  <a:lumOff val="10000"/>
                </a:schemeClr>
              </a:solidFill>
            </a:rPr>
            <a:t>34,3%</a:t>
          </a:r>
          <a:endParaRPr lang="ru-RU" sz="1050" b="1" dirty="0">
            <a:solidFill>
              <a:schemeClr val="tx1">
                <a:lumMod val="90000"/>
                <a:lumOff val="10000"/>
              </a:schemeClr>
            </a:solidFill>
          </a:endParaRPr>
        </a:p>
      </cdr:txBody>
    </cdr:sp>
  </cdr:relSizeAnchor>
  <cdr:relSizeAnchor xmlns:cdr="http://schemas.openxmlformats.org/drawingml/2006/chartDrawing">
    <cdr:from>
      <cdr:x>0.49571</cdr:x>
      <cdr:y>0.44069</cdr:y>
    </cdr:from>
    <cdr:to>
      <cdr:x>0.58558</cdr:x>
      <cdr:y>0.4995</cdr:y>
    </cdr:to>
    <cdr:sp macro="" textlink="">
      <cdr:nvSpPr>
        <cdr:cNvPr id="4" name="TextBox 16"/>
        <cdr:cNvSpPr txBox="1"/>
      </cdr:nvSpPr>
      <cdr:spPr>
        <a:xfrm xmlns:a="http://schemas.openxmlformats.org/drawingml/2006/main">
          <a:off x="3420803" y="1902651"/>
          <a:ext cx="620200" cy="25391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</a:defPPr>
          <a:lvl1pPr marR="0" lvl="0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1pPr>
          <a:lvl2pPr marR="0" lvl="1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2pPr>
          <a:lvl3pPr marR="0" lvl="2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3pPr>
          <a:lvl4pPr marR="0" lvl="3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4pPr>
          <a:lvl5pPr marR="0" lvl="4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5pPr>
          <a:lvl6pPr marR="0" lvl="5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6pPr>
          <a:lvl7pPr marR="0" lvl="6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7pPr>
          <a:lvl8pPr marR="0" lvl="7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8pPr>
          <a:lvl9pPr marR="0" lvl="8" algn="l" rtl="0">
            <a:lnSpc>
              <a:spcPct val="100000"/>
            </a:lnSpc>
            <a:spcBef>
              <a:spcPts val="0"/>
            </a:spcBef>
            <a:spcAft>
              <a:spcPts val="0"/>
            </a:spcAft>
            <a:buClr>
              <a:srgbClr val="000000"/>
            </a:buClr>
            <a:buFont typeface="Arial"/>
            <a:def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defRPr>
          </a:lvl9pPr>
        </a:lstStyle>
        <a:p xmlns:a="http://schemas.openxmlformats.org/drawingml/2006/main">
          <a:r>
            <a:rPr lang="ru-RU" sz="1050" b="1" dirty="0" smtClean="0">
              <a:solidFill>
                <a:schemeClr val="bg1"/>
              </a:solidFill>
            </a:rPr>
            <a:t>59,9%</a:t>
          </a:r>
          <a:endParaRPr lang="ru-RU" sz="105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0.62484</cdr:x>
      <cdr:y>0.54727</cdr:y>
    </cdr:from>
    <cdr:to>
      <cdr:x>0.6254</cdr:x>
      <cdr:y>0.65787</cdr:y>
    </cdr:to>
    <cdr:cxnSp macro="">
      <cdr:nvCxnSpPr>
        <cdr:cNvPr id="15" name="Прямая со стрелкой 14"/>
        <cdr:cNvCxnSpPr/>
      </cdr:nvCxnSpPr>
      <cdr:spPr>
        <a:xfrm xmlns:a="http://schemas.openxmlformats.org/drawingml/2006/main" flipH="1">
          <a:off x="4311927" y="2362810"/>
          <a:ext cx="3885" cy="47751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0.776</cdr:x>
      <cdr:y>0.5459</cdr:y>
    </cdr:from>
    <cdr:to>
      <cdr:x>0.77657</cdr:x>
      <cdr:y>0.65651</cdr:y>
    </cdr:to>
    <cdr:cxnSp macro="">
      <cdr:nvCxnSpPr>
        <cdr:cNvPr id="16" name="Прямая со стрелкой 15"/>
        <cdr:cNvCxnSpPr/>
      </cdr:nvCxnSpPr>
      <cdr:spPr>
        <a:xfrm xmlns:a="http://schemas.openxmlformats.org/drawingml/2006/main" flipH="1">
          <a:off x="5355099" y="2356903"/>
          <a:ext cx="3885" cy="47751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0.28821</cdr:x>
      <cdr:y>0.50112</cdr:y>
    </cdr:from>
    <cdr:to>
      <cdr:x>0.28878</cdr:x>
      <cdr:y>0.61172</cdr:y>
    </cdr:to>
    <cdr:cxnSp macro="">
      <cdr:nvCxnSpPr>
        <cdr:cNvPr id="17" name="Прямая со стрелкой 16"/>
        <cdr:cNvCxnSpPr/>
      </cdr:nvCxnSpPr>
      <cdr:spPr>
        <a:xfrm xmlns:a="http://schemas.openxmlformats.org/drawingml/2006/main" flipH="1">
          <a:off x="1988914" y="2163546"/>
          <a:ext cx="3934" cy="47750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0.44582</cdr:x>
      <cdr:y>0.10195</cdr:y>
    </cdr:from>
    <cdr:to>
      <cdr:x>0.44752</cdr:x>
      <cdr:y>0.2542</cdr:y>
    </cdr:to>
    <cdr:cxnSp macro="">
      <cdr:nvCxnSpPr>
        <cdr:cNvPr id="18" name="Прямая со стрелкой 17"/>
        <cdr:cNvCxnSpPr/>
      </cdr:nvCxnSpPr>
      <cdr:spPr>
        <a:xfrm xmlns:a="http://schemas.openxmlformats.org/drawingml/2006/main" flipV="1">
          <a:off x="3076545" y="440163"/>
          <a:ext cx="11731" cy="65733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0.28504</cdr:x>
      <cdr:y>0.31001</cdr:y>
    </cdr:from>
    <cdr:to>
      <cdr:x>0.28504</cdr:x>
      <cdr:y>0.45119</cdr:y>
    </cdr:to>
    <cdr:cxnSp macro="">
      <cdr:nvCxnSpPr>
        <cdr:cNvPr id="20" name="Прямая со стрелкой 19"/>
        <cdr:cNvCxnSpPr/>
      </cdr:nvCxnSpPr>
      <cdr:spPr>
        <a:xfrm xmlns:a="http://schemas.openxmlformats.org/drawingml/2006/main" flipV="1">
          <a:off x="1967016" y="1338458"/>
          <a:ext cx="0" cy="60953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0.62065</cdr:x>
      <cdr:y>0.33</cdr:y>
    </cdr:from>
    <cdr:to>
      <cdr:x>0.62122</cdr:x>
      <cdr:y>0.4406</cdr:y>
    </cdr:to>
    <cdr:cxnSp macro="">
      <cdr:nvCxnSpPr>
        <cdr:cNvPr id="22" name="Прямая со стрелкой 21"/>
        <cdr:cNvCxnSpPr/>
      </cdr:nvCxnSpPr>
      <cdr:spPr>
        <a:xfrm xmlns:a="http://schemas.openxmlformats.org/drawingml/2006/main" flipH="1">
          <a:off x="4283049" y="1424733"/>
          <a:ext cx="3885" cy="47751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0.44829</cdr:x>
      <cdr:y>0.30567</cdr:y>
    </cdr:from>
    <cdr:to>
      <cdr:x>0.44885</cdr:x>
      <cdr:y>0.41627</cdr:y>
    </cdr:to>
    <cdr:cxnSp macro="">
      <cdr:nvCxnSpPr>
        <cdr:cNvPr id="23" name="Прямая со стрелкой 22"/>
        <cdr:cNvCxnSpPr/>
      </cdr:nvCxnSpPr>
      <cdr:spPr>
        <a:xfrm xmlns:a="http://schemas.openxmlformats.org/drawingml/2006/main" flipH="1">
          <a:off x="3093603" y="1319697"/>
          <a:ext cx="3885" cy="47751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0.2846</cdr:x>
      <cdr:y>0.13132</cdr:y>
    </cdr:from>
    <cdr:to>
      <cdr:x>0.2846</cdr:x>
      <cdr:y>0.25811</cdr:y>
    </cdr:to>
    <cdr:cxnSp macro="">
      <cdr:nvCxnSpPr>
        <cdr:cNvPr id="27" name="Прямая со стрелкой 26"/>
        <cdr:cNvCxnSpPr/>
      </cdr:nvCxnSpPr>
      <cdr:spPr>
        <a:xfrm xmlns:a="http://schemas.openxmlformats.org/drawingml/2006/main">
          <a:off x="1963954" y="566957"/>
          <a:ext cx="0" cy="54742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0.45318</cdr:x>
      <cdr:y>0.52945</cdr:y>
    </cdr:from>
    <cdr:to>
      <cdr:x>0.45488</cdr:x>
      <cdr:y>0.68169</cdr:y>
    </cdr:to>
    <cdr:cxnSp macro="">
      <cdr:nvCxnSpPr>
        <cdr:cNvPr id="28" name="Прямая со стрелкой 27"/>
        <cdr:cNvCxnSpPr/>
      </cdr:nvCxnSpPr>
      <cdr:spPr>
        <a:xfrm xmlns:a="http://schemas.openxmlformats.org/drawingml/2006/main" flipV="1">
          <a:off x="3127329" y="2285859"/>
          <a:ext cx="11746" cy="65731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0.61301</cdr:x>
      <cdr:y>0.10195</cdr:y>
    </cdr:from>
    <cdr:to>
      <cdr:x>0.61471</cdr:x>
      <cdr:y>0.2542</cdr:y>
    </cdr:to>
    <cdr:cxnSp macro="">
      <cdr:nvCxnSpPr>
        <cdr:cNvPr id="29" name="Прямая со стрелкой 28"/>
        <cdr:cNvCxnSpPr/>
      </cdr:nvCxnSpPr>
      <cdr:spPr>
        <a:xfrm xmlns:a="http://schemas.openxmlformats.org/drawingml/2006/main" flipV="1">
          <a:off x="4230298" y="440179"/>
          <a:ext cx="11746" cy="65731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0.77777</cdr:x>
      <cdr:y>0.10195</cdr:y>
    </cdr:from>
    <cdr:to>
      <cdr:x>0.77947</cdr:x>
      <cdr:y>0.2542</cdr:y>
    </cdr:to>
    <cdr:cxnSp macro="">
      <cdr:nvCxnSpPr>
        <cdr:cNvPr id="30" name="Прямая со стрелкой 29"/>
        <cdr:cNvCxnSpPr/>
      </cdr:nvCxnSpPr>
      <cdr:spPr>
        <a:xfrm xmlns:a="http://schemas.openxmlformats.org/drawingml/2006/main" flipV="1">
          <a:off x="5367255" y="440179"/>
          <a:ext cx="11746" cy="657312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0.69568</cdr:x>
      <cdr:y>0.83179</cdr:y>
    </cdr:from>
    <cdr:to>
      <cdr:x>0.92037</cdr:x>
      <cdr:y>0.87154</cdr:y>
    </cdr:to>
    <cdr:sp macro="" textlink="">
      <cdr:nvSpPr>
        <cdr:cNvPr id="32" name="Выноска 3 (без границы) 31"/>
        <cdr:cNvSpPr/>
      </cdr:nvSpPr>
      <cdr:spPr>
        <a:xfrm xmlns:a="http://schemas.openxmlformats.org/drawingml/2006/main">
          <a:off x="5664346" y="3140651"/>
          <a:ext cx="1829417" cy="150108"/>
        </a:xfrm>
        <a:prstGeom xmlns:a="http://schemas.openxmlformats.org/drawingml/2006/main" prst="callout3">
          <a:avLst>
            <a:gd name="adj1" fmla="val 78602"/>
            <a:gd name="adj2" fmla="val 135441"/>
            <a:gd name="adj3" fmla="val 79600"/>
            <a:gd name="adj4" fmla="val 5732"/>
            <a:gd name="adj5" fmla="val -156237"/>
            <a:gd name="adj6" fmla="val -14824"/>
            <a:gd name="adj7" fmla="val -326882"/>
            <a:gd name="adj8" fmla="val -28452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0.75148</cdr:x>
      <cdr:y>0.85207</cdr:y>
    </cdr:from>
    <cdr:to>
      <cdr:x>1</cdr:x>
      <cdr:y>1</cdr:y>
    </cdr:to>
    <cdr:sp macro="" textlink="">
      <cdr:nvSpPr>
        <cdr:cNvPr id="33" name="TextBox 32"/>
        <cdr:cNvSpPr txBox="1"/>
      </cdr:nvSpPr>
      <cdr:spPr>
        <a:xfrm xmlns:a="http://schemas.openxmlformats.org/drawingml/2006/main">
          <a:off x="6118661" y="3217248"/>
          <a:ext cx="2023474" cy="5585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/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471 615,2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pPr algn="r"/>
          <a:r>
            <a:rPr lang="ru-RU" sz="1050" dirty="0" smtClean="0">
              <a:solidFill>
                <a:srgbClr val="635F7C"/>
              </a:solidFill>
            </a:rPr>
            <a:t>8,7% </a:t>
          </a:r>
          <a:r>
            <a:rPr lang="ru-RU" sz="1050" dirty="0">
              <a:solidFill>
                <a:srgbClr val="635F7C"/>
              </a:solidFill>
            </a:rPr>
            <a:t>удельный вес</a:t>
          </a:r>
        </a:p>
      </cdr:txBody>
    </cdr:sp>
  </cdr:relSizeAnchor>
  <cdr:relSizeAnchor xmlns:cdr="http://schemas.openxmlformats.org/drawingml/2006/chartDrawing">
    <cdr:from>
      <cdr:x>0.71406</cdr:x>
      <cdr:y>0.61041</cdr:y>
    </cdr:from>
    <cdr:to>
      <cdr:x>0.98908</cdr:x>
      <cdr:y>0.62937</cdr:y>
    </cdr:to>
    <cdr:sp macro="" textlink="">
      <cdr:nvSpPr>
        <cdr:cNvPr id="4" name="Выноска 3 (без границы) 3"/>
        <cdr:cNvSpPr/>
      </cdr:nvSpPr>
      <cdr:spPr>
        <a:xfrm xmlns:a="http://schemas.openxmlformats.org/drawingml/2006/main">
          <a:off x="5813979" y="2304796"/>
          <a:ext cx="2239250" cy="71561"/>
        </a:xfrm>
        <a:prstGeom xmlns:a="http://schemas.openxmlformats.org/drawingml/2006/main" prst="callout3">
          <a:avLst>
            <a:gd name="adj1" fmla="val 78602"/>
            <a:gd name="adj2" fmla="val 100000"/>
            <a:gd name="adj3" fmla="val 79600"/>
            <a:gd name="adj4" fmla="val 5732"/>
            <a:gd name="adj5" fmla="val 72217"/>
            <a:gd name="adj6" fmla="val 1850"/>
            <a:gd name="adj7" fmla="val -42389"/>
            <a:gd name="adj8" fmla="val -24671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 dirty="0"/>
        </a:p>
      </cdr:txBody>
    </cdr:sp>
  </cdr:relSizeAnchor>
  <cdr:relSizeAnchor xmlns:cdr="http://schemas.openxmlformats.org/drawingml/2006/chartDrawing">
    <cdr:from>
      <cdr:x>0.76666</cdr:x>
      <cdr:y>0.61332</cdr:y>
    </cdr:from>
    <cdr:to>
      <cdr:x>1</cdr:x>
      <cdr:y>0.70792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6242249" y="2315768"/>
          <a:ext cx="1899886" cy="3571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136 159,8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pPr algn="r"/>
          <a:r>
            <a:rPr lang="ru-RU" sz="1000" dirty="0" smtClean="0">
              <a:solidFill>
                <a:srgbClr val="635F7C"/>
              </a:solidFill>
            </a:rPr>
            <a:t>2,5% </a:t>
          </a:r>
          <a:r>
            <a:rPr lang="ru-RU" sz="1000" dirty="0">
              <a:solidFill>
                <a:srgbClr val="635F7C"/>
              </a:solidFill>
            </a:rPr>
            <a:t>удельный вес</a:t>
          </a:r>
        </a:p>
      </cdr:txBody>
    </cdr:sp>
  </cdr:relSizeAnchor>
  <cdr:relSizeAnchor xmlns:cdr="http://schemas.openxmlformats.org/drawingml/2006/chartDrawing">
    <cdr:from>
      <cdr:x>0.72498</cdr:x>
      <cdr:y>0.12113</cdr:y>
    </cdr:from>
    <cdr:to>
      <cdr:x>1</cdr:x>
      <cdr:y>0.19059</cdr:y>
    </cdr:to>
    <cdr:sp macro="" textlink="">
      <cdr:nvSpPr>
        <cdr:cNvPr id="7" name="Выноска 3 (без границы) 6"/>
        <cdr:cNvSpPr/>
      </cdr:nvSpPr>
      <cdr:spPr>
        <a:xfrm xmlns:a="http://schemas.openxmlformats.org/drawingml/2006/main">
          <a:off x="5902885" y="436178"/>
          <a:ext cx="2239250" cy="250116"/>
        </a:xfrm>
        <a:prstGeom xmlns:a="http://schemas.openxmlformats.org/drawingml/2006/main" prst="callout3">
          <a:avLst>
            <a:gd name="adj1" fmla="val -9633"/>
            <a:gd name="adj2" fmla="val 100575"/>
            <a:gd name="adj3" fmla="val -7951"/>
            <a:gd name="adj4" fmla="val -11"/>
            <a:gd name="adj5" fmla="val -8582"/>
            <a:gd name="adj6" fmla="val -31306"/>
            <a:gd name="adj7" fmla="val 81892"/>
            <a:gd name="adj8" fmla="val -47455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 rtl="0"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732 316,9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pPr algn="r"/>
          <a:r>
            <a:rPr lang="ru-RU" sz="1050" dirty="0" smtClean="0">
              <a:solidFill>
                <a:srgbClr val="635F7C"/>
              </a:solidFill>
            </a:rPr>
            <a:t>13,5% удельный вес</a:t>
          </a:r>
          <a:endParaRPr lang="ru-RU" sz="1600" dirty="0">
            <a:solidFill>
              <a:srgbClr val="635F7C"/>
            </a:solidFill>
          </a:endParaRPr>
        </a:p>
      </cdr:txBody>
    </cdr:sp>
  </cdr:relSizeAnchor>
  <cdr:relSizeAnchor xmlns:cdr="http://schemas.openxmlformats.org/drawingml/2006/chartDrawing">
    <cdr:from>
      <cdr:x>0.01016</cdr:x>
      <cdr:y>0.07404</cdr:y>
    </cdr:from>
    <cdr:to>
      <cdr:x>0.28518</cdr:x>
      <cdr:y>0.16853</cdr:y>
    </cdr:to>
    <cdr:sp macro="" textlink="">
      <cdr:nvSpPr>
        <cdr:cNvPr id="9" name="Выноска 3 (без границы) 8"/>
        <cdr:cNvSpPr/>
      </cdr:nvSpPr>
      <cdr:spPr>
        <a:xfrm xmlns:a="http://schemas.openxmlformats.org/drawingml/2006/main">
          <a:off x="82716" y="266592"/>
          <a:ext cx="2239250" cy="340245"/>
        </a:xfrm>
        <a:prstGeom xmlns:a="http://schemas.openxmlformats.org/drawingml/2006/main" prst="callout3">
          <a:avLst>
            <a:gd name="adj1" fmla="val 1210"/>
            <a:gd name="adj2" fmla="val 68"/>
            <a:gd name="adj3" fmla="val 2892"/>
            <a:gd name="adj4" fmla="val 99921"/>
            <a:gd name="adj5" fmla="val 4972"/>
            <a:gd name="adj6" fmla="val 135249"/>
            <a:gd name="adj7" fmla="val 20247"/>
            <a:gd name="adj8" fmla="val 176178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 rtl="0"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103 744,3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r>
            <a:rPr lang="ru-RU" sz="1050" dirty="0" smtClean="0">
              <a:solidFill>
                <a:srgbClr val="635F7C"/>
              </a:solidFill>
            </a:rPr>
            <a:t>1,9% </a:t>
          </a:r>
          <a:r>
            <a:rPr lang="ru-RU" sz="1050" dirty="0">
              <a:solidFill>
                <a:srgbClr val="635F7C"/>
              </a:solidFill>
            </a:rPr>
            <a:t>удельный вес</a:t>
          </a:r>
        </a:p>
      </cdr:txBody>
    </cdr:sp>
  </cdr:relSizeAnchor>
  <cdr:relSizeAnchor xmlns:cdr="http://schemas.openxmlformats.org/drawingml/2006/chartDrawing">
    <cdr:from>
      <cdr:x>0.00684</cdr:x>
      <cdr:y>0.35356</cdr:y>
    </cdr:from>
    <cdr:to>
      <cdr:x>0.28186</cdr:x>
      <cdr:y>0.44805</cdr:y>
    </cdr:to>
    <cdr:sp macro="" textlink="">
      <cdr:nvSpPr>
        <cdr:cNvPr id="10" name="Выноска 3 (без границы) 9"/>
        <cdr:cNvSpPr/>
      </cdr:nvSpPr>
      <cdr:spPr>
        <a:xfrm xmlns:a="http://schemas.openxmlformats.org/drawingml/2006/main">
          <a:off x="55659" y="1273134"/>
          <a:ext cx="2239250" cy="340245"/>
        </a:xfrm>
        <a:prstGeom xmlns:a="http://schemas.openxmlformats.org/drawingml/2006/main" prst="callout3">
          <a:avLst>
            <a:gd name="adj1" fmla="val 1210"/>
            <a:gd name="adj2" fmla="val 68"/>
            <a:gd name="adj3" fmla="val 2892"/>
            <a:gd name="adj4" fmla="val 100496"/>
            <a:gd name="adj5" fmla="val -176642"/>
            <a:gd name="adj6" fmla="val 126634"/>
            <a:gd name="adj7" fmla="val -201637"/>
            <a:gd name="adj8" fmla="val 174539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18 772,2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r>
            <a:rPr lang="ru-RU" sz="1050" dirty="0" smtClean="0">
              <a:solidFill>
                <a:srgbClr val="635F7C"/>
              </a:solidFill>
            </a:rPr>
            <a:t>0,3% </a:t>
          </a:r>
          <a:r>
            <a:rPr lang="ru-RU" sz="1050" dirty="0">
              <a:solidFill>
                <a:srgbClr val="635F7C"/>
              </a:solidFill>
            </a:rPr>
            <a:t>удельный вес</a:t>
          </a:r>
        </a:p>
      </cdr:txBody>
    </cdr:sp>
  </cdr:relSizeAnchor>
  <cdr:relSizeAnchor xmlns:cdr="http://schemas.openxmlformats.org/drawingml/2006/chartDrawing">
    <cdr:from>
      <cdr:x>0</cdr:x>
      <cdr:y>0.82514</cdr:y>
    </cdr:from>
    <cdr:to>
      <cdr:x>0.27502</cdr:x>
      <cdr:y>0.91963</cdr:y>
    </cdr:to>
    <cdr:sp macro="" textlink="">
      <cdr:nvSpPr>
        <cdr:cNvPr id="11" name="Выноска 3 (без границы) 10"/>
        <cdr:cNvSpPr/>
      </cdr:nvSpPr>
      <cdr:spPr>
        <a:xfrm xmlns:a="http://schemas.openxmlformats.org/drawingml/2006/main">
          <a:off x="0" y="3115544"/>
          <a:ext cx="2239250" cy="356774"/>
        </a:xfrm>
        <a:prstGeom xmlns:a="http://schemas.openxmlformats.org/drawingml/2006/main" prst="callout3">
          <a:avLst>
            <a:gd name="adj1" fmla="val 1210"/>
            <a:gd name="adj2" fmla="val 68"/>
            <a:gd name="adj3" fmla="val 2892"/>
            <a:gd name="adj4" fmla="val 100496"/>
            <a:gd name="adj5" fmla="val -252540"/>
            <a:gd name="adj6" fmla="val 112276"/>
            <a:gd name="adj7" fmla="val -308443"/>
            <a:gd name="adj8" fmla="val 138054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3 139 795,5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r>
            <a:rPr lang="ru-RU" sz="1050" dirty="0" smtClean="0">
              <a:solidFill>
                <a:srgbClr val="635F7C"/>
              </a:solidFill>
            </a:rPr>
            <a:t>57,7% </a:t>
          </a:r>
          <a:r>
            <a:rPr lang="ru-RU" sz="1050" dirty="0">
              <a:solidFill>
                <a:srgbClr val="635F7C"/>
              </a:solidFill>
            </a:rPr>
            <a:t>удельный вес</a:t>
          </a:r>
        </a:p>
      </cdr:txBody>
    </cdr:sp>
  </cdr:relSizeAnchor>
  <cdr:relSizeAnchor xmlns:cdr="http://schemas.openxmlformats.org/drawingml/2006/chartDrawing">
    <cdr:from>
      <cdr:x>0.77148</cdr:x>
      <cdr:y>0.40527</cdr:y>
    </cdr:from>
    <cdr:to>
      <cdr:x>1</cdr:x>
      <cdr:y>0.47473</cdr:y>
    </cdr:to>
    <cdr:sp macro="" textlink="">
      <cdr:nvSpPr>
        <cdr:cNvPr id="12" name="Выноска 3 (без границы) 11"/>
        <cdr:cNvSpPr/>
      </cdr:nvSpPr>
      <cdr:spPr>
        <a:xfrm xmlns:a="http://schemas.openxmlformats.org/drawingml/2006/main">
          <a:off x="6281531" y="1530211"/>
          <a:ext cx="1860604" cy="262267"/>
        </a:xfrm>
        <a:prstGeom xmlns:a="http://schemas.openxmlformats.org/drawingml/2006/main" prst="callout3">
          <a:avLst>
            <a:gd name="adj1" fmla="val -6602"/>
            <a:gd name="adj2" fmla="val 97454"/>
            <a:gd name="adj3" fmla="val -7951"/>
            <a:gd name="adj4" fmla="val -11"/>
            <a:gd name="adj5" fmla="val -8582"/>
            <a:gd name="adj6" fmla="val -31306"/>
            <a:gd name="adj7" fmla="val 81892"/>
            <a:gd name="adj8" fmla="val -47455"/>
          </a:avLst>
        </a:prstGeom>
        <a:noFill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200" b="1" dirty="0" smtClean="0">
              <a:solidFill>
                <a:schemeClr val="tx1">
                  <a:lumMod val="50000"/>
                  <a:lumOff val="50000"/>
                </a:schemeClr>
              </a:solidFill>
            </a:rPr>
            <a:t>839 172,6 тыс. руб.</a:t>
          </a:r>
          <a:endParaRPr lang="ru-RU" sz="1200" b="1" dirty="0">
            <a:solidFill>
              <a:schemeClr val="tx1">
                <a:lumMod val="50000"/>
                <a:lumOff val="50000"/>
              </a:schemeClr>
            </a:solidFill>
          </a:endParaRPr>
        </a:p>
        <a:p xmlns:a="http://schemas.openxmlformats.org/drawingml/2006/main">
          <a:pPr algn="r"/>
          <a:r>
            <a:rPr lang="ru-RU" sz="1050" dirty="0" smtClean="0">
              <a:solidFill>
                <a:srgbClr val="635F7C"/>
              </a:solidFill>
            </a:rPr>
            <a:t>15,4% удельный вес</a:t>
          </a:r>
          <a:endParaRPr lang="ru-RU" sz="1050" dirty="0">
            <a:solidFill>
              <a:srgbClr val="635F7C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456900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" name="Google Shape;451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2" name="Google Shape;452;gd431007ba2_0_208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6714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e478d988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e478d9885_1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158630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558591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37456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01283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17638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75493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75660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331249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54dda1946d_4_26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1" name="Google Shape;841;g54dda1946d_4_268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412520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e478d988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e478d9885_1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5086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d431007ba2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d431007ba2_0_21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374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54ff9c4cb4_3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54ff9c4cb4_3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220725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045260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4dda1946d_6_344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20993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ec9722e163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ec9722e163_0_121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81810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393400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4dda1946d_6_344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64582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82621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4dda1946d_6_344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751332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8" name="Google Shape;978;gec9722e163_0_9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9" name="Google Shape;979;gec9722e163_0_963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36600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" name="Google Shape;1006;g2766bbf9ec9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7" name="Google Shape;1007;g2766bbf9ec9_0_337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0806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e478d988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e478d9885_1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1685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1335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g20f4d7b453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8" name="Google Shape;798;g20f4d7b453e_0_22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99145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54dda1946d_6_3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54dda1946d_6_344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77124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4094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54dda1946d_4_27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54dda1946d_4_2738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57706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54dda1946d_6_3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54dda1946d_6_322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46674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12e478d9885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12e478d9885_1_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683159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g54dda1946d_4_26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1" name="Google Shape;841;g54dda1946d_4_2685:notes"/>
          <p:cNvSpPr txBox="1">
            <a:spLocks noGrp="1"/>
          </p:cNvSpPr>
          <p:nvPr>
            <p:ph type="body" idx="1"/>
          </p:nvPr>
        </p:nvSpPr>
        <p:spPr>
          <a:xfrm>
            <a:off x="680880" y="4721940"/>
            <a:ext cx="5447030" cy="4473416"/>
          </a:xfrm>
          <a:prstGeom prst="rect">
            <a:avLst/>
          </a:prstGeom>
        </p:spPr>
        <p:txBody>
          <a:bodyPr spcFirstLastPara="1" wrap="square" lIns="91562" tIns="91562" rIns="91562" bIns="9156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4098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4617000" cy="20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000"/>
              <a:buNone/>
              <a:defRPr sz="43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713225" y="2733950"/>
            <a:ext cx="2237400" cy="63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1600">
                <a:latin typeface="Manrope"/>
                <a:ea typeface="Manrope"/>
                <a:cs typeface="Manrope"/>
                <a:sym typeface="Manrope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>
            <a:off x="5654925" y="1312525"/>
            <a:ext cx="2852100" cy="2852100"/>
          </a:xfrm>
          <a:prstGeom prst="ellipse">
            <a:avLst/>
          </a:prstGeom>
          <a:noFill/>
          <a:ln w="762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CUSTOM_11"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1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346" name="Google Shape;346;p21"/>
          <p:cNvGrpSpPr/>
          <p:nvPr/>
        </p:nvGrpSpPr>
        <p:grpSpPr>
          <a:xfrm>
            <a:off x="7267300" y="-374475"/>
            <a:ext cx="2456449" cy="5138686"/>
            <a:chOff x="7267300" y="-374475"/>
            <a:chExt cx="2456449" cy="5138686"/>
          </a:xfrm>
        </p:grpSpPr>
        <p:grpSp>
          <p:nvGrpSpPr>
            <p:cNvPr id="347" name="Google Shape;347;p21"/>
            <p:cNvGrpSpPr/>
            <p:nvPr/>
          </p:nvGrpSpPr>
          <p:grpSpPr>
            <a:xfrm>
              <a:off x="7432804" y="4506461"/>
              <a:ext cx="1309796" cy="257750"/>
              <a:chOff x="-6337521" y="4362225"/>
              <a:chExt cx="1309796" cy="257750"/>
            </a:xfrm>
          </p:grpSpPr>
          <p:sp>
            <p:nvSpPr>
              <p:cNvPr id="348" name="Google Shape;348;p21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9" name="Google Shape;349;p21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0" name="Google Shape;350;p21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1" name="Google Shape;351;p21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2" name="Google Shape;352;p21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3" name="Google Shape;353;p21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4" name="Google Shape;354;p21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21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21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7" name="Google Shape;357;p21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58" name="Google Shape;358;p21"/>
            <p:cNvGrpSpPr/>
            <p:nvPr/>
          </p:nvGrpSpPr>
          <p:grpSpPr>
            <a:xfrm>
              <a:off x="7267300" y="-374475"/>
              <a:ext cx="2456449" cy="1917411"/>
              <a:chOff x="7267300" y="-366311"/>
              <a:chExt cx="2456449" cy="1917411"/>
            </a:xfrm>
          </p:grpSpPr>
          <p:sp>
            <p:nvSpPr>
              <p:cNvPr id="359" name="Google Shape;359;p21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21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21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2" name="Google Shape;362;p21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9"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" name="Google Shape;409;p25"/>
          <p:cNvGrpSpPr/>
          <p:nvPr/>
        </p:nvGrpSpPr>
        <p:grpSpPr>
          <a:xfrm>
            <a:off x="7267300" y="-374475"/>
            <a:ext cx="2456449" cy="5138686"/>
            <a:chOff x="7267300" y="-374475"/>
            <a:chExt cx="2456449" cy="5138686"/>
          </a:xfrm>
        </p:grpSpPr>
        <p:grpSp>
          <p:nvGrpSpPr>
            <p:cNvPr id="410" name="Google Shape;410;p25"/>
            <p:cNvGrpSpPr/>
            <p:nvPr/>
          </p:nvGrpSpPr>
          <p:grpSpPr>
            <a:xfrm>
              <a:off x="7432804" y="4506461"/>
              <a:ext cx="1309796" cy="257750"/>
              <a:chOff x="-6337521" y="4362225"/>
              <a:chExt cx="1309796" cy="257750"/>
            </a:xfrm>
          </p:grpSpPr>
          <p:sp>
            <p:nvSpPr>
              <p:cNvPr id="411" name="Google Shape;411;p25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2" name="Google Shape;412;p25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3" name="Google Shape;413;p25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4" name="Google Shape;414;p25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5" name="Google Shape;415;p25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6" name="Google Shape;416;p25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25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25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9" name="Google Shape;419;p25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0" name="Google Shape;420;p25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21" name="Google Shape;421;p25"/>
            <p:cNvGrpSpPr/>
            <p:nvPr/>
          </p:nvGrpSpPr>
          <p:grpSpPr>
            <a:xfrm>
              <a:off x="7267300" y="-374475"/>
              <a:ext cx="2456449" cy="1917411"/>
              <a:chOff x="7267300" y="-366311"/>
              <a:chExt cx="2456449" cy="1917411"/>
            </a:xfrm>
          </p:grpSpPr>
          <p:sp>
            <p:nvSpPr>
              <p:cNvPr id="422" name="Google Shape;422;p25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25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4" name="Google Shape;424;p25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5" name="Google Shape;425;p25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9_1"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7" name="Google Shape;427;p26"/>
          <p:cNvGrpSpPr/>
          <p:nvPr/>
        </p:nvGrpSpPr>
        <p:grpSpPr>
          <a:xfrm>
            <a:off x="7267300" y="387525"/>
            <a:ext cx="2456449" cy="5138686"/>
            <a:chOff x="7267300" y="387525"/>
            <a:chExt cx="2456449" cy="5138686"/>
          </a:xfrm>
        </p:grpSpPr>
        <p:grpSp>
          <p:nvGrpSpPr>
            <p:cNvPr id="428" name="Google Shape;428;p26"/>
            <p:cNvGrpSpPr/>
            <p:nvPr/>
          </p:nvGrpSpPr>
          <p:grpSpPr>
            <a:xfrm rot="10800000" flipH="1">
              <a:off x="7432804" y="387525"/>
              <a:ext cx="1309796" cy="257750"/>
              <a:chOff x="-6337521" y="4362225"/>
              <a:chExt cx="1309796" cy="257750"/>
            </a:xfrm>
          </p:grpSpPr>
          <p:sp>
            <p:nvSpPr>
              <p:cNvPr id="429" name="Google Shape;429;p26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0" name="Google Shape;430;p26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1" name="Google Shape;431;p26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2" name="Google Shape;432;p26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3" name="Google Shape;433;p26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4" name="Google Shape;434;p26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5" name="Google Shape;435;p26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6" name="Google Shape;436;p26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7" name="Google Shape;437;p26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8" name="Google Shape;438;p26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439" name="Google Shape;439;p26"/>
            <p:cNvGrpSpPr/>
            <p:nvPr/>
          </p:nvGrpSpPr>
          <p:grpSpPr>
            <a:xfrm rot="10800000" flipH="1">
              <a:off x="7267300" y="3608800"/>
              <a:ext cx="2456449" cy="1917411"/>
              <a:chOff x="7267300" y="-366311"/>
              <a:chExt cx="2456449" cy="1917411"/>
            </a:xfrm>
          </p:grpSpPr>
          <p:sp>
            <p:nvSpPr>
              <p:cNvPr id="440" name="Google Shape;440;p26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1" name="Google Shape;441;p26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2" name="Google Shape;442;p26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3" name="Google Shape;443;p26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29D5889-0F51-4A11-BD22-7C3FFB0F038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C24B80A-506B-47C0-BF92-BE1E19B7E09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949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65" name="Google Shape;65;p6"/>
          <p:cNvGrpSpPr/>
          <p:nvPr/>
        </p:nvGrpSpPr>
        <p:grpSpPr>
          <a:xfrm>
            <a:off x="7267300" y="387525"/>
            <a:ext cx="2456449" cy="5138686"/>
            <a:chOff x="7267300" y="387525"/>
            <a:chExt cx="2456449" cy="5138686"/>
          </a:xfrm>
        </p:grpSpPr>
        <p:grpSp>
          <p:nvGrpSpPr>
            <p:cNvPr id="66" name="Google Shape;66;p6"/>
            <p:cNvGrpSpPr/>
            <p:nvPr/>
          </p:nvGrpSpPr>
          <p:grpSpPr>
            <a:xfrm rot="10800000" flipH="1">
              <a:off x="7432804" y="387525"/>
              <a:ext cx="1309796" cy="257750"/>
              <a:chOff x="-6337521" y="4362225"/>
              <a:chExt cx="1309796" cy="257750"/>
            </a:xfrm>
          </p:grpSpPr>
          <p:sp>
            <p:nvSpPr>
              <p:cNvPr id="67" name="Google Shape;67;p6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8" name="Google Shape;68;p6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69;p6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70;p6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6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2" name="Google Shape;72;p6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3" name="Google Shape;73;p6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6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6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6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7" name="Google Shape;77;p6"/>
            <p:cNvGrpSpPr/>
            <p:nvPr/>
          </p:nvGrpSpPr>
          <p:grpSpPr>
            <a:xfrm rot="10800000" flipH="1">
              <a:off x="7267300" y="3608800"/>
              <a:ext cx="2456449" cy="1917411"/>
              <a:chOff x="7267300" y="-366311"/>
              <a:chExt cx="2456449" cy="1917411"/>
            </a:xfrm>
          </p:grpSpPr>
          <p:sp>
            <p:nvSpPr>
              <p:cNvPr id="78" name="Google Shape;78;p6"/>
              <p:cNvSpPr/>
              <p:nvPr/>
            </p:nvSpPr>
            <p:spPr>
              <a:xfrm rot="-5400000" flipH="1">
                <a:off x="7653475" y="-500"/>
                <a:ext cx="1554600" cy="15486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6"/>
              <p:cNvSpPr/>
              <p:nvPr/>
            </p:nvSpPr>
            <p:spPr>
              <a:xfrm rot="2699366" flipH="1">
                <a:off x="8648903" y="6424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6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6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7"/>
          <p:cNvSpPr txBox="1">
            <a:spLocks noGrp="1"/>
          </p:cNvSpPr>
          <p:nvPr>
            <p:ph type="subTitle" idx="1"/>
          </p:nvPr>
        </p:nvSpPr>
        <p:spPr>
          <a:xfrm>
            <a:off x="4255610" y="1667625"/>
            <a:ext cx="3030900" cy="24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"/>
          <p:cNvSpPr txBox="1">
            <a:spLocks noGrp="1"/>
          </p:cNvSpPr>
          <p:nvPr>
            <p:ph type="subTitle" idx="2"/>
          </p:nvPr>
        </p:nvSpPr>
        <p:spPr>
          <a:xfrm>
            <a:off x="720000" y="1667625"/>
            <a:ext cx="3030900" cy="244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b="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7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grpSp>
        <p:nvGrpSpPr>
          <p:cNvPr id="86" name="Google Shape;86;p7"/>
          <p:cNvGrpSpPr/>
          <p:nvPr/>
        </p:nvGrpSpPr>
        <p:grpSpPr>
          <a:xfrm>
            <a:off x="2212504" y="2617594"/>
            <a:ext cx="7422682" cy="2776688"/>
            <a:chOff x="2212504" y="2617594"/>
            <a:chExt cx="7422682" cy="2776688"/>
          </a:xfrm>
        </p:grpSpPr>
        <p:grpSp>
          <p:nvGrpSpPr>
            <p:cNvPr id="87" name="Google Shape;87;p7"/>
            <p:cNvGrpSpPr/>
            <p:nvPr/>
          </p:nvGrpSpPr>
          <p:grpSpPr>
            <a:xfrm>
              <a:off x="2212504" y="4514625"/>
              <a:ext cx="1309796" cy="257750"/>
              <a:chOff x="-6337521" y="4362225"/>
              <a:chExt cx="1309796" cy="257750"/>
            </a:xfrm>
          </p:grpSpPr>
          <p:sp>
            <p:nvSpPr>
              <p:cNvPr id="88" name="Google Shape;88;p7"/>
              <p:cNvSpPr/>
              <p:nvPr/>
            </p:nvSpPr>
            <p:spPr>
              <a:xfrm>
                <a:off x="-591797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7"/>
              <p:cNvSpPr/>
              <p:nvPr/>
            </p:nvSpPr>
            <p:spPr>
              <a:xfrm>
                <a:off x="-5713862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7"/>
              <p:cNvSpPr/>
              <p:nvPr/>
            </p:nvSpPr>
            <p:spPr>
              <a:xfrm>
                <a:off x="-5509750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7"/>
              <p:cNvSpPr/>
              <p:nvPr/>
            </p:nvSpPr>
            <p:spPr>
              <a:xfrm>
                <a:off x="-5305637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7"/>
              <p:cNvSpPr/>
              <p:nvPr/>
            </p:nvSpPr>
            <p:spPr>
              <a:xfrm>
                <a:off x="-5101525" y="436222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7"/>
              <p:cNvSpPr/>
              <p:nvPr/>
            </p:nvSpPr>
            <p:spPr>
              <a:xfrm>
                <a:off x="-633752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7"/>
              <p:cNvSpPr/>
              <p:nvPr/>
            </p:nvSpPr>
            <p:spPr>
              <a:xfrm>
                <a:off x="-6133409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95;p7"/>
              <p:cNvSpPr/>
              <p:nvPr/>
            </p:nvSpPr>
            <p:spPr>
              <a:xfrm>
                <a:off x="-5929296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96;p7"/>
              <p:cNvSpPr/>
              <p:nvPr/>
            </p:nvSpPr>
            <p:spPr>
              <a:xfrm>
                <a:off x="-5725184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97;p7"/>
              <p:cNvSpPr/>
              <p:nvPr/>
            </p:nvSpPr>
            <p:spPr>
              <a:xfrm>
                <a:off x="-5521071" y="4546175"/>
                <a:ext cx="73800" cy="73800"/>
              </a:xfrm>
              <a:prstGeom prst="ellips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8" name="Google Shape;98;p7"/>
            <p:cNvGrpSpPr/>
            <p:nvPr/>
          </p:nvGrpSpPr>
          <p:grpSpPr>
            <a:xfrm>
              <a:off x="6687000" y="2617594"/>
              <a:ext cx="2948185" cy="2776688"/>
              <a:chOff x="6687000" y="2617594"/>
              <a:chExt cx="2948185" cy="2776688"/>
            </a:xfrm>
          </p:grpSpPr>
          <p:sp>
            <p:nvSpPr>
              <p:cNvPr id="99" name="Google Shape;99;p7"/>
              <p:cNvSpPr/>
              <p:nvPr/>
            </p:nvSpPr>
            <p:spPr>
              <a:xfrm flipH="1">
                <a:off x="6687000" y="2703525"/>
                <a:ext cx="2457000" cy="2447100"/>
              </a:xfrm>
              <a:prstGeom prst="rtTriangle">
                <a:avLst/>
              </a:pr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100;p7"/>
              <p:cNvSpPr/>
              <p:nvPr/>
            </p:nvSpPr>
            <p:spPr>
              <a:xfrm rot="-2699590">
                <a:off x="7946885" y="3849460"/>
                <a:ext cx="1780000" cy="477721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101;p7"/>
              <p:cNvSpPr/>
              <p:nvPr/>
            </p:nvSpPr>
            <p:spPr>
              <a:xfrm rot="-2700000">
                <a:off x="6857259" y="4943944"/>
                <a:ext cx="996172" cy="114976"/>
              </a:xfrm>
              <a:prstGeom prst="roundRect">
                <a:avLst>
                  <a:gd name="adj" fmla="val 50000"/>
                </a:avLst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102;p7"/>
              <p:cNvSpPr/>
              <p:nvPr/>
            </p:nvSpPr>
            <p:spPr>
              <a:xfrm>
                <a:off x="6962498" y="355377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7"/>
              <p:cNvSpPr/>
              <p:nvPr/>
            </p:nvSpPr>
            <p:spPr>
              <a:xfrm rot="-2699590">
                <a:off x="7651509" y="3199003"/>
                <a:ext cx="1780000" cy="326683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8"/>
          <p:cNvSpPr txBox="1">
            <a:spLocks noGrp="1"/>
          </p:cNvSpPr>
          <p:nvPr>
            <p:ph type="title"/>
          </p:nvPr>
        </p:nvSpPr>
        <p:spPr>
          <a:xfrm>
            <a:off x="713225" y="1488300"/>
            <a:ext cx="4684200" cy="2166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06" name="Google Shape;106;p8"/>
          <p:cNvSpPr>
            <a:spLocks noGrp="1"/>
          </p:cNvSpPr>
          <p:nvPr>
            <p:ph type="pic" idx="2"/>
          </p:nvPr>
        </p:nvSpPr>
        <p:spPr>
          <a:xfrm>
            <a:off x="5397500" y="1055100"/>
            <a:ext cx="3033300" cy="3033300"/>
          </a:xfrm>
          <a:prstGeom prst="ellipse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grpSp>
        <p:nvGrpSpPr>
          <p:cNvPr id="107" name="Google Shape;107;p8"/>
          <p:cNvGrpSpPr/>
          <p:nvPr/>
        </p:nvGrpSpPr>
        <p:grpSpPr>
          <a:xfrm>
            <a:off x="2669704" y="539500"/>
            <a:ext cx="1309796" cy="257750"/>
            <a:chOff x="-6337521" y="4362225"/>
            <a:chExt cx="1309796" cy="257750"/>
          </a:xfrm>
        </p:grpSpPr>
        <p:sp>
          <p:nvSpPr>
            <p:cNvPr id="108" name="Google Shape;108;p8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8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8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8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8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8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8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8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8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8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BLANK_1_1_1_1_1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13"/>
          <p:cNvSpPr txBox="1">
            <a:spLocks noGrp="1"/>
          </p:cNvSpPr>
          <p:nvPr>
            <p:ph type="subTitle" idx="1"/>
          </p:nvPr>
        </p:nvSpPr>
        <p:spPr>
          <a:xfrm>
            <a:off x="1578601" y="2296975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13"/>
          <p:cNvSpPr txBox="1">
            <a:spLocks noGrp="1"/>
          </p:cNvSpPr>
          <p:nvPr>
            <p:ph type="subTitle" idx="2"/>
          </p:nvPr>
        </p:nvSpPr>
        <p:spPr>
          <a:xfrm>
            <a:off x="1578601" y="3954230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13"/>
          <p:cNvSpPr txBox="1">
            <a:spLocks noGrp="1"/>
          </p:cNvSpPr>
          <p:nvPr>
            <p:ph type="subTitle" idx="3"/>
          </p:nvPr>
        </p:nvSpPr>
        <p:spPr>
          <a:xfrm>
            <a:off x="5534500" y="3954200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13"/>
          <p:cNvSpPr txBox="1">
            <a:spLocks noGrp="1"/>
          </p:cNvSpPr>
          <p:nvPr>
            <p:ph type="subTitle" idx="4"/>
          </p:nvPr>
        </p:nvSpPr>
        <p:spPr>
          <a:xfrm>
            <a:off x="5534500" y="2296975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13"/>
          <p:cNvSpPr txBox="1">
            <a:spLocks noGrp="1"/>
          </p:cNvSpPr>
          <p:nvPr>
            <p:ph type="title" idx="5" hasCustomPrompt="1"/>
          </p:nvPr>
        </p:nvSpPr>
        <p:spPr>
          <a:xfrm>
            <a:off x="796200" y="16336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5" name="Google Shape;165;p13"/>
          <p:cNvSpPr txBox="1">
            <a:spLocks noGrp="1"/>
          </p:cNvSpPr>
          <p:nvPr>
            <p:ph type="title" idx="6" hasCustomPrompt="1"/>
          </p:nvPr>
        </p:nvSpPr>
        <p:spPr>
          <a:xfrm>
            <a:off x="4750950" y="32907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6" name="Google Shape;166;p13"/>
          <p:cNvSpPr txBox="1">
            <a:spLocks noGrp="1"/>
          </p:cNvSpPr>
          <p:nvPr>
            <p:ph type="title" idx="7" hasCustomPrompt="1"/>
          </p:nvPr>
        </p:nvSpPr>
        <p:spPr>
          <a:xfrm>
            <a:off x="796200" y="3290900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7" name="Google Shape;167;p13"/>
          <p:cNvSpPr txBox="1">
            <a:spLocks noGrp="1"/>
          </p:cNvSpPr>
          <p:nvPr>
            <p:ph type="title" idx="8" hasCustomPrompt="1"/>
          </p:nvPr>
        </p:nvSpPr>
        <p:spPr>
          <a:xfrm>
            <a:off x="4750950" y="1633575"/>
            <a:ext cx="707400" cy="1236000"/>
          </a:xfrm>
          <a:prstGeom prst="rect">
            <a:avLst/>
          </a:prstGeom>
          <a:solidFill>
            <a:schemeClr val="lt2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8" name="Google Shape;168;p13"/>
          <p:cNvSpPr txBox="1">
            <a:spLocks noGrp="1"/>
          </p:cNvSpPr>
          <p:nvPr>
            <p:ph type="subTitle" idx="9"/>
          </p:nvPr>
        </p:nvSpPr>
        <p:spPr>
          <a:xfrm>
            <a:off x="1578600" y="1633675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69" name="Google Shape;169;p13"/>
          <p:cNvSpPr txBox="1">
            <a:spLocks noGrp="1"/>
          </p:cNvSpPr>
          <p:nvPr>
            <p:ph type="subTitle" idx="13"/>
          </p:nvPr>
        </p:nvSpPr>
        <p:spPr>
          <a:xfrm>
            <a:off x="1578600" y="3290939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0" name="Google Shape;170;p13"/>
          <p:cNvSpPr txBox="1">
            <a:spLocks noGrp="1"/>
          </p:cNvSpPr>
          <p:nvPr>
            <p:ph type="subTitle" idx="14"/>
          </p:nvPr>
        </p:nvSpPr>
        <p:spPr>
          <a:xfrm>
            <a:off x="5534500" y="3290901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171" name="Google Shape;171;p13"/>
          <p:cNvSpPr txBox="1">
            <a:spLocks noGrp="1"/>
          </p:cNvSpPr>
          <p:nvPr>
            <p:ph type="subTitle" idx="15"/>
          </p:nvPr>
        </p:nvSpPr>
        <p:spPr>
          <a:xfrm>
            <a:off x="5534500" y="1633675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172" name="Google Shape;172;p13"/>
          <p:cNvGrpSpPr/>
          <p:nvPr/>
        </p:nvGrpSpPr>
        <p:grpSpPr>
          <a:xfrm>
            <a:off x="7527475" y="-437123"/>
            <a:ext cx="2304049" cy="2076084"/>
            <a:chOff x="7527475" y="-437123"/>
            <a:chExt cx="2304049" cy="2076084"/>
          </a:xfrm>
        </p:grpSpPr>
        <p:sp>
          <p:nvSpPr>
            <p:cNvPr id="173" name="Google Shape;173;p13"/>
            <p:cNvSpPr/>
            <p:nvPr/>
          </p:nvSpPr>
          <p:spPr>
            <a:xfrm rot="-5400000" flipH="1">
              <a:off x="7653475" y="-58150"/>
              <a:ext cx="1554600" cy="15486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Google Shape;174;p13"/>
            <p:cNvGrpSpPr/>
            <p:nvPr/>
          </p:nvGrpSpPr>
          <p:grpSpPr>
            <a:xfrm>
              <a:off x="7527475" y="-190576"/>
              <a:ext cx="2304049" cy="1829537"/>
              <a:chOff x="7267300" y="-366311"/>
              <a:chExt cx="2304049" cy="1829537"/>
            </a:xfrm>
          </p:grpSpPr>
          <p:sp>
            <p:nvSpPr>
              <p:cNvPr id="175" name="Google Shape;175;p13"/>
              <p:cNvSpPr/>
              <p:nvPr/>
            </p:nvSpPr>
            <p:spPr>
              <a:xfrm rot="2699366" flipH="1">
                <a:off x="8496503" y="4900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Google Shape;176;p13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13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8" name="Google Shape;178;p13"/>
            <p:cNvSpPr/>
            <p:nvPr/>
          </p:nvSpPr>
          <p:spPr>
            <a:xfrm rot="2700000">
              <a:off x="7775558" y="-183425"/>
              <a:ext cx="770464" cy="127703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"/>
          <p:cNvSpPr txBox="1">
            <a:spLocks noGrp="1"/>
          </p:cNvSpPr>
          <p:nvPr>
            <p:ph type="title"/>
          </p:nvPr>
        </p:nvSpPr>
        <p:spPr>
          <a:xfrm>
            <a:off x="713225" y="4090900"/>
            <a:ext cx="46209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81" name="Google Shape;181;p14"/>
          <p:cNvSpPr txBox="1">
            <a:spLocks noGrp="1"/>
          </p:cNvSpPr>
          <p:nvPr>
            <p:ph type="subTitle" idx="1"/>
          </p:nvPr>
        </p:nvSpPr>
        <p:spPr>
          <a:xfrm>
            <a:off x="713225" y="1207500"/>
            <a:ext cx="4620900" cy="2772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grpSp>
        <p:nvGrpSpPr>
          <p:cNvPr id="182" name="Google Shape;182;p14"/>
          <p:cNvGrpSpPr/>
          <p:nvPr/>
        </p:nvGrpSpPr>
        <p:grpSpPr>
          <a:xfrm>
            <a:off x="6011304" y="4511176"/>
            <a:ext cx="1309796" cy="257750"/>
            <a:chOff x="-6337521" y="4362225"/>
            <a:chExt cx="1309796" cy="257750"/>
          </a:xfrm>
        </p:grpSpPr>
        <p:sp>
          <p:nvSpPr>
            <p:cNvPr id="183" name="Google Shape;183;p14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4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4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4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4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4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4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4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4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4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6_1"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8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271" name="Google Shape;271;p18"/>
          <p:cNvSpPr txBox="1">
            <a:spLocks noGrp="1"/>
          </p:cNvSpPr>
          <p:nvPr>
            <p:ph type="subTitle" idx="1"/>
          </p:nvPr>
        </p:nvSpPr>
        <p:spPr>
          <a:xfrm>
            <a:off x="937700" y="30771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p18"/>
          <p:cNvSpPr txBox="1">
            <a:spLocks noGrp="1"/>
          </p:cNvSpPr>
          <p:nvPr>
            <p:ph type="subTitle" idx="2"/>
          </p:nvPr>
        </p:nvSpPr>
        <p:spPr>
          <a:xfrm>
            <a:off x="3484421" y="30771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18"/>
          <p:cNvSpPr txBox="1">
            <a:spLocks noGrp="1"/>
          </p:cNvSpPr>
          <p:nvPr>
            <p:ph type="subTitle" idx="3"/>
          </p:nvPr>
        </p:nvSpPr>
        <p:spPr>
          <a:xfrm>
            <a:off x="6031148" y="3077125"/>
            <a:ext cx="2175300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p18"/>
          <p:cNvSpPr txBox="1">
            <a:spLocks noGrp="1"/>
          </p:cNvSpPr>
          <p:nvPr>
            <p:ph type="subTitle" idx="4"/>
          </p:nvPr>
        </p:nvSpPr>
        <p:spPr>
          <a:xfrm>
            <a:off x="937625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275" name="Google Shape;275;p18"/>
          <p:cNvSpPr txBox="1">
            <a:spLocks noGrp="1"/>
          </p:cNvSpPr>
          <p:nvPr>
            <p:ph type="subTitle" idx="5"/>
          </p:nvPr>
        </p:nvSpPr>
        <p:spPr>
          <a:xfrm>
            <a:off x="3484346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276" name="Google Shape;276;p18"/>
          <p:cNvSpPr txBox="1">
            <a:spLocks noGrp="1"/>
          </p:cNvSpPr>
          <p:nvPr>
            <p:ph type="subTitle" idx="6"/>
          </p:nvPr>
        </p:nvSpPr>
        <p:spPr>
          <a:xfrm>
            <a:off x="6031073" y="2646325"/>
            <a:ext cx="2175300" cy="43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DM Sans"/>
              <a:buNone/>
              <a:defRPr sz="24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277" name="Google Shape;277;p18"/>
          <p:cNvGrpSpPr/>
          <p:nvPr/>
        </p:nvGrpSpPr>
        <p:grpSpPr>
          <a:xfrm>
            <a:off x="7527475" y="-437123"/>
            <a:ext cx="2304049" cy="2076084"/>
            <a:chOff x="7527475" y="-437123"/>
            <a:chExt cx="2304049" cy="2076084"/>
          </a:xfrm>
        </p:grpSpPr>
        <p:sp>
          <p:nvSpPr>
            <p:cNvPr id="278" name="Google Shape;278;p18"/>
            <p:cNvSpPr/>
            <p:nvPr/>
          </p:nvSpPr>
          <p:spPr>
            <a:xfrm rot="-5400000" flipH="1">
              <a:off x="7653475" y="-58150"/>
              <a:ext cx="1554600" cy="15486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79" name="Google Shape;279;p18"/>
            <p:cNvGrpSpPr/>
            <p:nvPr/>
          </p:nvGrpSpPr>
          <p:grpSpPr>
            <a:xfrm>
              <a:off x="7527475" y="-190576"/>
              <a:ext cx="2304049" cy="1829537"/>
              <a:chOff x="7267300" y="-366311"/>
              <a:chExt cx="2304049" cy="1829537"/>
            </a:xfrm>
          </p:grpSpPr>
          <p:sp>
            <p:nvSpPr>
              <p:cNvPr id="280" name="Google Shape;280;p18"/>
              <p:cNvSpPr/>
              <p:nvPr/>
            </p:nvSpPr>
            <p:spPr>
              <a:xfrm rot="2699366" flipH="1">
                <a:off x="8496503" y="490078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18"/>
              <p:cNvSpPr/>
              <p:nvPr/>
            </p:nvSpPr>
            <p:spPr>
              <a:xfrm>
                <a:off x="7719598" y="15342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18"/>
              <p:cNvSpPr/>
              <p:nvPr/>
            </p:nvSpPr>
            <p:spPr>
              <a:xfrm rot="2699336" flipH="1">
                <a:off x="7177884" y="-753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3" name="Google Shape;283;p18"/>
            <p:cNvSpPr/>
            <p:nvPr/>
          </p:nvSpPr>
          <p:spPr>
            <a:xfrm rot="2700000">
              <a:off x="7775558" y="-183425"/>
              <a:ext cx="770464" cy="127703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4" name="Google Shape;284;p18"/>
          <p:cNvGrpSpPr/>
          <p:nvPr/>
        </p:nvGrpSpPr>
        <p:grpSpPr>
          <a:xfrm>
            <a:off x="3917102" y="4514625"/>
            <a:ext cx="1309796" cy="257750"/>
            <a:chOff x="-6337521" y="4362225"/>
            <a:chExt cx="1309796" cy="257750"/>
          </a:xfrm>
        </p:grpSpPr>
        <p:sp>
          <p:nvSpPr>
            <p:cNvPr id="285" name="Google Shape;285;p18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18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18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18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18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18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18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18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18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18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CUSTOM_7"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20"/>
          <p:cNvSpPr txBox="1">
            <a:spLocks noGrp="1"/>
          </p:cNvSpPr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25" name="Google Shape;325;p20"/>
          <p:cNvSpPr txBox="1">
            <a:spLocks noGrp="1"/>
          </p:cNvSpPr>
          <p:nvPr>
            <p:ph type="subTitle" idx="1"/>
          </p:nvPr>
        </p:nvSpPr>
        <p:spPr>
          <a:xfrm>
            <a:off x="948775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6" name="Google Shape;326;p20"/>
          <p:cNvSpPr txBox="1">
            <a:spLocks noGrp="1"/>
          </p:cNvSpPr>
          <p:nvPr>
            <p:ph type="subTitle" idx="2"/>
          </p:nvPr>
        </p:nvSpPr>
        <p:spPr>
          <a:xfrm>
            <a:off x="3578947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7" name="Google Shape;327;p20"/>
          <p:cNvSpPr txBox="1">
            <a:spLocks noGrp="1"/>
          </p:cNvSpPr>
          <p:nvPr>
            <p:ph type="subTitle" idx="3"/>
          </p:nvPr>
        </p:nvSpPr>
        <p:spPr>
          <a:xfrm>
            <a:off x="948775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8" name="Google Shape;328;p20"/>
          <p:cNvSpPr txBox="1">
            <a:spLocks noGrp="1"/>
          </p:cNvSpPr>
          <p:nvPr>
            <p:ph type="subTitle" idx="4"/>
          </p:nvPr>
        </p:nvSpPr>
        <p:spPr>
          <a:xfrm>
            <a:off x="3578947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20"/>
          <p:cNvSpPr txBox="1">
            <a:spLocks noGrp="1"/>
          </p:cNvSpPr>
          <p:nvPr>
            <p:ph type="subTitle" idx="5"/>
          </p:nvPr>
        </p:nvSpPr>
        <p:spPr>
          <a:xfrm>
            <a:off x="6209125" y="2264101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0"/>
          <p:cNvSpPr txBox="1">
            <a:spLocks noGrp="1"/>
          </p:cNvSpPr>
          <p:nvPr>
            <p:ph type="subTitle" idx="6"/>
          </p:nvPr>
        </p:nvSpPr>
        <p:spPr>
          <a:xfrm>
            <a:off x="6209125" y="4013304"/>
            <a:ext cx="1986000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1" name="Google Shape;331;p20"/>
          <p:cNvSpPr txBox="1">
            <a:spLocks noGrp="1"/>
          </p:cNvSpPr>
          <p:nvPr>
            <p:ph type="subTitle" idx="7"/>
          </p:nvPr>
        </p:nvSpPr>
        <p:spPr>
          <a:xfrm>
            <a:off x="948775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2" name="Google Shape;332;p20"/>
          <p:cNvSpPr txBox="1">
            <a:spLocks noGrp="1"/>
          </p:cNvSpPr>
          <p:nvPr>
            <p:ph type="subTitle" idx="8"/>
          </p:nvPr>
        </p:nvSpPr>
        <p:spPr>
          <a:xfrm>
            <a:off x="3578949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3" name="Google Shape;333;p20"/>
          <p:cNvSpPr txBox="1">
            <a:spLocks noGrp="1"/>
          </p:cNvSpPr>
          <p:nvPr>
            <p:ph type="subTitle" idx="9"/>
          </p:nvPr>
        </p:nvSpPr>
        <p:spPr>
          <a:xfrm>
            <a:off x="948775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4" name="Google Shape;334;p20"/>
          <p:cNvSpPr txBox="1">
            <a:spLocks noGrp="1"/>
          </p:cNvSpPr>
          <p:nvPr>
            <p:ph type="subTitle" idx="13"/>
          </p:nvPr>
        </p:nvSpPr>
        <p:spPr>
          <a:xfrm>
            <a:off x="3578949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5" name="Google Shape;335;p20"/>
          <p:cNvSpPr txBox="1">
            <a:spLocks noGrp="1"/>
          </p:cNvSpPr>
          <p:nvPr>
            <p:ph type="subTitle" idx="14"/>
          </p:nvPr>
        </p:nvSpPr>
        <p:spPr>
          <a:xfrm>
            <a:off x="6209125" y="1912865"/>
            <a:ext cx="1986000" cy="42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336" name="Google Shape;336;p20"/>
          <p:cNvSpPr txBox="1">
            <a:spLocks noGrp="1"/>
          </p:cNvSpPr>
          <p:nvPr>
            <p:ph type="subTitle" idx="15"/>
          </p:nvPr>
        </p:nvSpPr>
        <p:spPr>
          <a:xfrm>
            <a:off x="6209125" y="3663804"/>
            <a:ext cx="1986000" cy="429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000" b="1">
                <a:latin typeface="Archivo"/>
                <a:ea typeface="Archivo"/>
                <a:cs typeface="Archivo"/>
                <a:sym typeface="Archivo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DM Sans"/>
              <a:buNone/>
              <a:defRPr sz="2200" b="1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grpSp>
        <p:nvGrpSpPr>
          <p:cNvPr id="337" name="Google Shape;337;p20"/>
          <p:cNvGrpSpPr/>
          <p:nvPr/>
        </p:nvGrpSpPr>
        <p:grpSpPr>
          <a:xfrm>
            <a:off x="7656465" y="-721526"/>
            <a:ext cx="1980734" cy="2320737"/>
            <a:chOff x="7656465" y="-721526"/>
            <a:chExt cx="1980734" cy="2320737"/>
          </a:xfrm>
        </p:grpSpPr>
        <p:sp>
          <p:nvSpPr>
            <p:cNvPr id="338" name="Google Shape;338;p20"/>
            <p:cNvSpPr/>
            <p:nvPr/>
          </p:nvSpPr>
          <p:spPr>
            <a:xfrm rot="-5400000" flipH="1">
              <a:off x="7653475" y="-58150"/>
              <a:ext cx="1554600" cy="15486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9" name="Google Shape;339;p20"/>
            <p:cNvGrpSpPr/>
            <p:nvPr/>
          </p:nvGrpSpPr>
          <p:grpSpPr>
            <a:xfrm>
              <a:off x="7775873" y="-721526"/>
              <a:ext cx="1861326" cy="2320737"/>
              <a:chOff x="7515698" y="-897261"/>
              <a:chExt cx="1861326" cy="2320737"/>
            </a:xfrm>
          </p:grpSpPr>
          <p:sp>
            <p:nvSpPr>
              <p:cNvPr id="340" name="Google Shape;340;p20"/>
              <p:cNvSpPr/>
              <p:nvPr/>
            </p:nvSpPr>
            <p:spPr>
              <a:xfrm rot="2699366" flipH="1">
                <a:off x="8302178" y="731953"/>
                <a:ext cx="1150392" cy="262619"/>
              </a:xfrm>
              <a:prstGeom prst="roundRect">
                <a:avLst>
                  <a:gd name="adj" fmla="val 50000"/>
                </a:avLst>
              </a:pr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1" name="Google Shape;341;p20"/>
              <p:cNvSpPr/>
              <p:nvPr/>
            </p:nvSpPr>
            <p:spPr>
              <a:xfrm>
                <a:off x="7515698" y="113676"/>
                <a:ext cx="1309800" cy="1309800"/>
              </a:xfrm>
              <a:prstGeom prst="ellipse">
                <a:avLst/>
              </a:prstGeom>
              <a:noFill/>
              <a:ln w="9525" cap="flat" cmpd="sng">
                <a:solidFill>
                  <a:schemeClr val="lt1"/>
                </a:solidFill>
                <a:prstDash val="lgDash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 rot="2699336" flipH="1">
                <a:off x="7493659" y="-538486"/>
                <a:ext cx="1098632" cy="201950"/>
              </a:xfrm>
              <a:prstGeom prst="roundRect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43" name="Google Shape;343;p20"/>
            <p:cNvSpPr/>
            <p:nvPr/>
          </p:nvSpPr>
          <p:spPr>
            <a:xfrm rot="2700000">
              <a:off x="7588783" y="-172000"/>
              <a:ext cx="770464" cy="127703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3" r:id="rId3"/>
    <p:sldLayoutId id="2147483654" r:id="rId4"/>
    <p:sldLayoutId id="2147483658" r:id="rId5"/>
    <p:sldLayoutId id="2147483659" r:id="rId6"/>
    <p:sldLayoutId id="2147483660" r:id="rId7"/>
    <p:sldLayoutId id="2147483664" r:id="rId8"/>
    <p:sldLayoutId id="2147483666" r:id="rId9"/>
    <p:sldLayoutId id="2147483667" r:id="rId10"/>
    <p:sldLayoutId id="2147483671" r:id="rId11"/>
    <p:sldLayoutId id="2147483672" r:id="rId12"/>
    <p:sldLayoutId id="2147483676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f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7" Type="http://schemas.openxmlformats.org/officeDocument/2006/relationships/chart" Target="../charts/chart1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adm.gov86.org/436/437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g"/><Relationship Id="rId4" Type="http://schemas.openxmlformats.org/officeDocument/2006/relationships/hyperlink" Target="mailto:komfin@gov86.or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0"/>
          <p:cNvSpPr/>
          <p:nvPr/>
        </p:nvSpPr>
        <p:spPr>
          <a:xfrm flipH="1">
            <a:off x="4714200" y="783325"/>
            <a:ext cx="4429800" cy="4367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30"/>
          <p:cNvSpPr/>
          <p:nvPr/>
        </p:nvSpPr>
        <p:spPr>
          <a:xfrm rot="-2700000">
            <a:off x="7675121" y="1303413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30"/>
          <p:cNvSpPr txBox="1">
            <a:spLocks noGrp="1"/>
          </p:cNvSpPr>
          <p:nvPr>
            <p:ph type="ctrTitle"/>
          </p:nvPr>
        </p:nvSpPr>
        <p:spPr>
          <a:xfrm>
            <a:off x="713225" y="539500"/>
            <a:ext cx="4617000" cy="20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 smtClean="0">
                <a:latin typeface="Archivo Black"/>
                <a:ea typeface="Archivo Black"/>
                <a:cs typeface="Archivo Black"/>
                <a:sym typeface="Archivo Black"/>
              </a:rPr>
              <a:t>Бюджет для граждан</a:t>
            </a:r>
            <a:endParaRPr dirty="0"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457" name="Google Shape;457;p30"/>
          <p:cNvSpPr txBox="1">
            <a:spLocks noGrp="1"/>
          </p:cNvSpPr>
          <p:nvPr>
            <p:ph type="subTitle" idx="1"/>
          </p:nvPr>
        </p:nvSpPr>
        <p:spPr>
          <a:xfrm>
            <a:off x="713224" y="2653649"/>
            <a:ext cx="4126873" cy="104999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/>
            <a:r>
              <a:rPr lang="ru-RU" dirty="0"/>
              <a:t>ПО ПРОЕКТУ РЕШЕНИЯ ДУМЫ </a:t>
            </a:r>
            <a:br>
              <a:rPr lang="ru-RU" dirty="0"/>
            </a:br>
            <a:r>
              <a:rPr lang="ru-RU" dirty="0"/>
              <a:t>«О БЮДЖЕТЕ ГОРОДА ПЫТЬ-ЯХА </a:t>
            </a:r>
          </a:p>
          <a:p>
            <a:pPr marL="0" lvl="0" indent="0"/>
            <a:r>
              <a:rPr lang="ru-RU" dirty="0"/>
              <a:t>НА </a:t>
            </a:r>
            <a:r>
              <a:rPr lang="ru-RU" dirty="0" smtClean="0"/>
              <a:t>2025 </a:t>
            </a:r>
            <a:r>
              <a:rPr lang="ru-RU" dirty="0"/>
              <a:t>ГОД И НА ПЛАНОВЫЙ ПЕРИОД </a:t>
            </a:r>
            <a:r>
              <a:rPr lang="ru-RU" dirty="0" smtClean="0"/>
              <a:t>2026 </a:t>
            </a:r>
            <a:r>
              <a:rPr lang="ru-RU" dirty="0"/>
              <a:t>И </a:t>
            </a:r>
            <a:r>
              <a:rPr lang="ru-RU" dirty="0" smtClean="0"/>
              <a:t>2027 </a:t>
            </a:r>
            <a:r>
              <a:rPr lang="ru-RU" dirty="0"/>
              <a:t>ГОДОВ»</a:t>
            </a:r>
          </a:p>
        </p:txBody>
      </p:sp>
      <p:sp>
        <p:nvSpPr>
          <p:cNvPr id="458" name="Google Shape;458;p30"/>
          <p:cNvSpPr/>
          <p:nvPr/>
        </p:nvSpPr>
        <p:spPr>
          <a:xfrm rot="-2699590">
            <a:off x="4984509" y="3275203"/>
            <a:ext cx="1780000" cy="326683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30"/>
          <p:cNvSpPr/>
          <p:nvPr/>
        </p:nvSpPr>
        <p:spPr>
          <a:xfrm rot="-2699590">
            <a:off x="7108289" y="2092651"/>
            <a:ext cx="1780000" cy="326683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30"/>
          <p:cNvSpPr/>
          <p:nvPr/>
        </p:nvSpPr>
        <p:spPr>
          <a:xfrm rot="-2699590">
            <a:off x="6792716" y="1243005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1" name="Google Shape;461;p30"/>
          <p:cNvSpPr/>
          <p:nvPr/>
        </p:nvSpPr>
        <p:spPr>
          <a:xfrm rot="-2699590">
            <a:off x="5127485" y="3849460"/>
            <a:ext cx="1780000" cy="477721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2" name="Google Shape;462;p30"/>
          <p:cNvGrpSpPr/>
          <p:nvPr/>
        </p:nvGrpSpPr>
        <p:grpSpPr>
          <a:xfrm>
            <a:off x="2669704" y="4362225"/>
            <a:ext cx="1309796" cy="257750"/>
            <a:chOff x="-6337521" y="4362225"/>
            <a:chExt cx="1309796" cy="257750"/>
          </a:xfrm>
        </p:grpSpPr>
        <p:sp>
          <p:nvSpPr>
            <p:cNvPr id="463" name="Google Shape;463;p30"/>
            <p:cNvSpPr/>
            <p:nvPr/>
          </p:nvSpPr>
          <p:spPr>
            <a:xfrm>
              <a:off x="-591797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30"/>
            <p:cNvSpPr/>
            <p:nvPr/>
          </p:nvSpPr>
          <p:spPr>
            <a:xfrm>
              <a:off x="-5713862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30"/>
            <p:cNvSpPr/>
            <p:nvPr/>
          </p:nvSpPr>
          <p:spPr>
            <a:xfrm>
              <a:off x="-5509750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30"/>
            <p:cNvSpPr/>
            <p:nvPr/>
          </p:nvSpPr>
          <p:spPr>
            <a:xfrm>
              <a:off x="-5305637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30"/>
            <p:cNvSpPr/>
            <p:nvPr/>
          </p:nvSpPr>
          <p:spPr>
            <a:xfrm>
              <a:off x="-5101525" y="436222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-633752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0"/>
            <p:cNvSpPr/>
            <p:nvPr/>
          </p:nvSpPr>
          <p:spPr>
            <a:xfrm>
              <a:off x="-6133409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-5929296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-5725184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-5521071" y="4546175"/>
              <a:ext cx="73800" cy="738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3" name="Google Shape;473;p30"/>
          <p:cNvPicPr preferRelativeResize="0">
            <a:picLocks noGrp="1"/>
          </p:cNvPicPr>
          <p:nvPr>
            <p:ph type="pic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828" y="1392164"/>
            <a:ext cx="4236714" cy="2601809"/>
          </a:xfrm>
          <a:prstGeom prst="ellipse">
            <a:avLst/>
          </a:prstGeom>
        </p:spPr>
      </p:pic>
      <p:sp>
        <p:nvSpPr>
          <p:cNvPr id="474" name="Google Shape;474;p30"/>
          <p:cNvSpPr/>
          <p:nvPr/>
        </p:nvSpPr>
        <p:spPr>
          <a:xfrm rot="-2700000">
            <a:off x="5941284" y="4227394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30"/>
          <p:cNvSpPr/>
          <p:nvPr/>
        </p:nvSpPr>
        <p:spPr>
          <a:xfrm>
            <a:off x="4643689" y="2814981"/>
            <a:ext cx="1596600" cy="1596600"/>
          </a:xfrm>
          <a:prstGeom prst="ellipse">
            <a:avLst/>
          </a:prstGeom>
          <a:noFill/>
          <a:ln w="9525" cap="flat" cmpd="sng">
            <a:solidFill>
              <a:schemeClr val="lt1"/>
            </a:solidFill>
            <a:prstDash val="lg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" name="TextBox 23"/>
          <p:cNvSpPr txBox="1"/>
          <p:nvPr/>
        </p:nvSpPr>
        <p:spPr>
          <a:xfrm>
            <a:off x="6046519" y="4436025"/>
            <a:ext cx="335280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Комитет по финансам </a:t>
            </a:r>
            <a:br>
              <a:rPr lang="ru-RU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администрации города Пыть-Яха</a:t>
            </a:r>
            <a:br>
              <a:rPr lang="ru-RU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100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2024 </a:t>
            </a:r>
            <a:r>
              <a:rPr lang="ru-RU" sz="11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650;p39"/>
          <p:cNvSpPr txBox="1">
            <a:spLocks/>
          </p:cNvSpPr>
          <p:nvPr/>
        </p:nvSpPr>
        <p:spPr>
          <a:xfrm>
            <a:off x="318896" y="159725"/>
            <a:ext cx="7054975" cy="791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ОСНОВНЫЕ ХАРАКТЕРИСТИКИ БЮДЖЕТА ГОРОДА ПЫТЬ-ЯХА</a:t>
            </a:r>
            <a:endParaRPr lang="ru-RU" sz="2400" dirty="0"/>
          </a:p>
        </p:txBody>
      </p:sp>
      <p:graphicFrame>
        <p:nvGraphicFramePr>
          <p:cNvPr id="5" name="Google Shape;481;p31"/>
          <p:cNvGraphicFramePr/>
          <p:nvPr>
            <p:extLst/>
          </p:nvPr>
        </p:nvGraphicFramePr>
        <p:xfrm>
          <a:off x="257444" y="2721076"/>
          <a:ext cx="7866459" cy="1895700"/>
        </p:xfrm>
        <a:graphic>
          <a:graphicData uri="http://schemas.openxmlformats.org/drawingml/2006/table">
            <a:tbl>
              <a:tblPr>
                <a:noFill/>
                <a:tableStyleId>{E61973C6-3A7F-426F-BCC2-42CDC149E0E7}</a:tableStyleId>
              </a:tblPr>
              <a:tblGrid>
                <a:gridCol w="3117478"/>
                <a:gridCol w="1002891"/>
                <a:gridCol w="1172496"/>
                <a:gridCol w="870155"/>
                <a:gridCol w="870155"/>
                <a:gridCol w="833284"/>
              </a:tblGrid>
              <a:tr h="2708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/>
                          </a:solidFill>
                          <a:effectLst/>
                          <a:uLnTx/>
                          <a:uFillTx/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Показатель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2023 год (отчет)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2024 год (Решение № 252)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2025 год (проект)</a:t>
                      </a:r>
                      <a:endParaRPr lang="ru-RU" sz="900" b="1" dirty="0">
                        <a:solidFill>
                          <a:schemeClr val="bg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2026 год (проект)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b="1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2027 год (проект)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54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900" b="1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/>
                          </a:solidFill>
                          <a:effectLst/>
                          <a:uLnTx/>
                          <a:uFillTx/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Доходы, тыс. рублей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4 719 492,4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4 493 742,2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5 253 736,7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5 172 085,3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5 061 346,2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189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900" b="0" u="none" baseline="0" dirty="0" smtClean="0">
                          <a:solidFill>
                            <a:schemeClr val="bg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в % к 2023 году</a:t>
                      </a:r>
                      <a:endParaRPr sz="900" b="0" u="none" baseline="0" dirty="0">
                        <a:solidFill>
                          <a:schemeClr val="bg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95,2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111,3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109,6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107,2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1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/>
                          </a:solidFill>
                          <a:effectLst/>
                          <a:uLnTx/>
                          <a:uFillTx/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в % к 2024 году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700" dirty="0" smtClean="0"/>
                        <a:t>Х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700" dirty="0" smtClean="0"/>
                        <a:t>Х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700" dirty="0" smtClean="0"/>
                        <a:t>116,9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700" dirty="0" smtClean="0"/>
                        <a:t>115,1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700" dirty="0" smtClean="0"/>
                        <a:t>112,6</a:t>
                      </a: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318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F8F8F8"/>
                          </a:solidFill>
                          <a:effectLst/>
                          <a:uLnTx/>
                          <a:uFillTx/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в % к предыдущему году</a:t>
                      </a: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95,2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116,9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98,4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97,9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139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 Расходы</a:t>
                      </a:r>
                      <a:r>
                        <a:rPr lang="ru-RU" sz="900" b="1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, тыс. рублей</a:t>
                      </a:r>
                      <a:endParaRPr lang="ru-RU" sz="900" b="1" i="0" u="none" strike="noStrike" dirty="0">
                        <a:solidFill>
                          <a:schemeClr val="bg1"/>
                        </a:solidFill>
                        <a:effectLst/>
                        <a:latin typeface="Manrope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4 618 083,8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5 038 345,9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5 441 576,5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5 351 085,6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5 241 384,8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0896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1" i="1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  <a:cs typeface="Andalus" panose="02020603050405020304" pitchFamily="18" charset="-78"/>
                        </a:rPr>
                        <a:t>  в </a:t>
                      </a:r>
                      <a:r>
                        <a:rPr lang="ru-RU" sz="900" b="1" i="1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  <a:cs typeface="Andalus" panose="02020603050405020304" pitchFamily="18" charset="-78"/>
                        </a:rPr>
                        <a:t>т.ч. условно утвержденные</a:t>
                      </a:r>
                    </a:p>
                  </a:txBody>
                  <a:tcPr marL="9356" marR="9356" marT="9356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65 062,3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125 903,2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1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 в </a:t>
                      </a:r>
                      <a:r>
                        <a:rPr lang="ru-RU" sz="900" b="0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% к </a:t>
                      </a:r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202</a:t>
                      </a:r>
                      <a:r>
                        <a:rPr lang="en-US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3</a:t>
                      </a:r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</a:t>
                      </a:r>
                      <a:r>
                        <a:rPr lang="ru-RU" sz="900" b="0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году</a:t>
                      </a:r>
                      <a:endParaRPr lang="ru-RU" sz="900" b="0" i="0" u="none" strike="noStrike" dirty="0">
                        <a:solidFill>
                          <a:schemeClr val="bg1"/>
                        </a:solidFill>
                        <a:effectLst/>
                        <a:latin typeface="Manrope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109,1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117,8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115,9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113,5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1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 в </a:t>
                      </a:r>
                      <a:r>
                        <a:rPr lang="ru-RU" sz="900" b="0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% к </a:t>
                      </a:r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202</a:t>
                      </a:r>
                      <a:r>
                        <a:rPr lang="en-US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4</a:t>
                      </a:r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</a:t>
                      </a:r>
                      <a:r>
                        <a:rPr lang="ru-RU" sz="900" b="0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году</a:t>
                      </a:r>
                      <a:endParaRPr lang="ru-RU" sz="900" b="0" i="0" u="none" strike="noStrike" dirty="0">
                        <a:solidFill>
                          <a:schemeClr val="bg1"/>
                        </a:solidFill>
                        <a:effectLst/>
                        <a:latin typeface="Manrope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</a:t>
                      </a: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8,0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106,2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104,0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410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0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 в </a:t>
                      </a:r>
                      <a:r>
                        <a:rPr lang="ru-RU" sz="900" b="0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% к предыдущему году</a:t>
                      </a:r>
                      <a:endParaRPr lang="ru-RU" sz="900" b="0" i="0" u="none" strike="noStrike" dirty="0">
                        <a:solidFill>
                          <a:schemeClr val="bg1"/>
                        </a:solidFill>
                        <a:effectLst/>
                        <a:latin typeface="Manrope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Х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109,1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108,0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101,9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700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97,9</a:t>
                      </a:r>
                      <a:endParaRPr lang="ru-RU" sz="700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2139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  Дефицит </a:t>
                      </a:r>
                      <a:r>
                        <a:rPr lang="ru-RU" sz="900" b="1" u="none" strike="noStrike" dirty="0">
                          <a:solidFill>
                            <a:schemeClr val="bg1"/>
                          </a:solidFill>
                          <a:effectLst/>
                          <a:latin typeface="Manrope"/>
                        </a:rPr>
                        <a:t>(-), профицит (+), тыс. рублей</a:t>
                      </a:r>
                      <a:endParaRPr lang="ru-RU" sz="900" b="1" i="0" u="none" strike="noStrike" dirty="0">
                        <a:solidFill>
                          <a:schemeClr val="bg1"/>
                        </a:solidFill>
                        <a:effectLst/>
                        <a:latin typeface="Manrope"/>
                      </a:endParaRPr>
                    </a:p>
                  </a:txBody>
                  <a:tcPr marL="9525" marR="9525" marT="9525" marB="0" anchor="ctr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101 408,6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9525" cap="flat" cmpd="sng" algn="ctr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-544 603,7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-187 839,8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-179 000,3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800" b="1" dirty="0" smtClean="0">
                          <a:solidFill>
                            <a:schemeClr val="dk1"/>
                          </a:solidFill>
                          <a:latin typeface="Manrope"/>
                          <a:ea typeface="Manrope"/>
                          <a:cs typeface="Manrope"/>
                          <a:sym typeface="Manrope"/>
                        </a:rPr>
                        <a:t>-180 038,6</a:t>
                      </a:r>
                      <a:endParaRPr lang="ru-RU" sz="800" b="1" dirty="0">
                        <a:solidFill>
                          <a:schemeClr val="dk1"/>
                        </a:solidFill>
                        <a:latin typeface="Manrope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7" name="Google Shape;482;p31"/>
          <p:cNvSpPr txBox="1"/>
          <p:nvPr/>
        </p:nvSpPr>
        <p:spPr>
          <a:xfrm>
            <a:off x="257444" y="4579275"/>
            <a:ext cx="7470711" cy="432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800" dirty="0" smtClean="0"/>
              <a:t>* Решение </a:t>
            </a:r>
            <a:r>
              <a:rPr lang="ru-RU" sz="800" dirty="0"/>
              <a:t>Думы города Пыть-Яха от 11.12.2023 № 221 «О бюджете города Пыть-Яха на 2024 год и на плановый период 2025 и 2026 годов» с учетом изменений, внесенных решением Думы города от 08.04.2024 № 252 «О внесении изменений в решение Думы города Пыть-Яха 11.12.2023 № 221 «О бюджете города Пыть-Яха на 2024 год и на плановый период 2025 и 2026 годов» (</a:t>
            </a:r>
            <a:r>
              <a:rPr lang="ru-RU" sz="800" dirty="0" smtClean="0"/>
              <a:t>далее– </a:t>
            </a:r>
            <a:r>
              <a:rPr lang="ru-RU" sz="800" dirty="0"/>
              <a:t>Решение № 252).</a:t>
            </a:r>
          </a:p>
        </p:txBody>
      </p:sp>
      <p:sp>
        <p:nvSpPr>
          <p:cNvPr id="10" name="Равнобедренный треугольник 9"/>
          <p:cNvSpPr/>
          <p:nvPr/>
        </p:nvSpPr>
        <p:spPr>
          <a:xfrm flipH="1">
            <a:off x="4724177" y="3986074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H="1">
            <a:off x="4724177" y="4280497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H="1">
            <a:off x="5739359" y="3186806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 flipH="1">
            <a:off x="5739358" y="3320818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 flipH="1">
            <a:off x="5739358" y="3457988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Равнобедренный треугольник 14"/>
          <p:cNvSpPr/>
          <p:nvPr/>
        </p:nvSpPr>
        <p:spPr>
          <a:xfrm flipH="1">
            <a:off x="7479669" y="3186806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Равнобедренный треугольник 16"/>
          <p:cNvSpPr/>
          <p:nvPr/>
        </p:nvSpPr>
        <p:spPr>
          <a:xfrm flipH="1">
            <a:off x="5739357" y="3986074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Равнобедренный треугольник 17"/>
          <p:cNvSpPr/>
          <p:nvPr/>
        </p:nvSpPr>
        <p:spPr>
          <a:xfrm flipH="1">
            <a:off x="7475559" y="4114698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Равнобедренный треугольник 23"/>
          <p:cNvSpPr/>
          <p:nvPr/>
        </p:nvSpPr>
        <p:spPr>
          <a:xfrm flipH="1" flipV="1">
            <a:off x="6627450" y="3467300"/>
            <a:ext cx="97478" cy="12536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Равнобедренный треугольник 29"/>
          <p:cNvSpPr/>
          <p:nvPr/>
        </p:nvSpPr>
        <p:spPr>
          <a:xfrm flipH="1" flipV="1">
            <a:off x="7476624" y="4271967"/>
            <a:ext cx="97478" cy="12536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56" name="Диаграмма 55"/>
          <p:cNvGraphicFramePr/>
          <p:nvPr>
            <p:extLst/>
          </p:nvPr>
        </p:nvGraphicFramePr>
        <p:xfrm>
          <a:off x="3758381" y="1054483"/>
          <a:ext cx="4365522" cy="31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7" name="Диаграмма 56"/>
          <p:cNvGraphicFramePr/>
          <p:nvPr>
            <p:extLst/>
          </p:nvPr>
        </p:nvGraphicFramePr>
        <p:xfrm>
          <a:off x="3758381" y="1356580"/>
          <a:ext cx="4365522" cy="31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8" name="Диаграмма 57"/>
          <p:cNvGraphicFramePr/>
          <p:nvPr>
            <p:extLst/>
          </p:nvPr>
        </p:nvGraphicFramePr>
        <p:xfrm>
          <a:off x="3758381" y="1667510"/>
          <a:ext cx="4365522" cy="31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59" name="Диаграмма 58"/>
          <p:cNvGraphicFramePr/>
          <p:nvPr>
            <p:extLst/>
          </p:nvPr>
        </p:nvGraphicFramePr>
        <p:xfrm>
          <a:off x="3758381" y="1981218"/>
          <a:ext cx="4365522" cy="31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0" name="Диаграмма 59"/>
          <p:cNvGraphicFramePr/>
          <p:nvPr>
            <p:extLst/>
          </p:nvPr>
        </p:nvGraphicFramePr>
        <p:xfrm>
          <a:off x="3758381" y="2295501"/>
          <a:ext cx="4365522" cy="316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61" name="Прямоугольник 60"/>
          <p:cNvSpPr/>
          <p:nvPr/>
        </p:nvSpPr>
        <p:spPr>
          <a:xfrm>
            <a:off x="7137370" y="1164699"/>
            <a:ext cx="6976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 smtClean="0">
                <a:solidFill>
                  <a:srgbClr val="58B6C0"/>
                </a:solidFill>
              </a:rPr>
              <a:t>101 408,6</a:t>
            </a:r>
            <a:endParaRPr lang="ru-RU" sz="900" b="1" dirty="0">
              <a:solidFill>
                <a:srgbClr val="58B6C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475559" y="1306705"/>
            <a:ext cx="7681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>
                <a:solidFill>
                  <a:srgbClr val="58B6C0"/>
                </a:solidFill>
              </a:rPr>
              <a:t>- </a:t>
            </a:r>
            <a:r>
              <a:rPr lang="en-US" sz="900" b="1" dirty="0" smtClean="0">
                <a:solidFill>
                  <a:srgbClr val="58B6C0"/>
                </a:solidFill>
              </a:rPr>
              <a:t>544 603,7</a:t>
            </a:r>
            <a:endParaRPr lang="ru-RU" sz="900" b="1" dirty="0">
              <a:solidFill>
                <a:srgbClr val="58B6C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955653" y="1646624"/>
            <a:ext cx="7681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>
                <a:solidFill>
                  <a:srgbClr val="58B6C0"/>
                </a:solidFill>
              </a:rPr>
              <a:t>- </a:t>
            </a:r>
            <a:r>
              <a:rPr lang="en-US" sz="900" b="1" dirty="0" smtClean="0">
                <a:solidFill>
                  <a:srgbClr val="58B6C0"/>
                </a:solidFill>
              </a:rPr>
              <a:t>187 839,8</a:t>
            </a:r>
            <a:endParaRPr lang="ru-RU" sz="900" b="1" dirty="0">
              <a:solidFill>
                <a:srgbClr val="58B6C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7935554" y="1940921"/>
            <a:ext cx="7681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>
                <a:solidFill>
                  <a:srgbClr val="58B6C0"/>
                </a:solidFill>
              </a:rPr>
              <a:t>- </a:t>
            </a:r>
            <a:r>
              <a:rPr lang="en-US" sz="900" b="1" dirty="0" smtClean="0">
                <a:solidFill>
                  <a:srgbClr val="58B6C0"/>
                </a:solidFill>
              </a:rPr>
              <a:t>179 000,3</a:t>
            </a:r>
            <a:endParaRPr lang="ru-RU" sz="900" b="1" dirty="0">
              <a:solidFill>
                <a:srgbClr val="58B6C0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747205" y="2258755"/>
            <a:ext cx="76815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>
                <a:solidFill>
                  <a:srgbClr val="58B6C0"/>
                </a:solidFill>
              </a:rPr>
              <a:t>- </a:t>
            </a:r>
            <a:r>
              <a:rPr lang="en-US" sz="900" b="1" dirty="0" smtClean="0">
                <a:solidFill>
                  <a:srgbClr val="58B6C0"/>
                </a:solidFill>
              </a:rPr>
              <a:t>180 038,6</a:t>
            </a:r>
            <a:endParaRPr lang="ru-RU" sz="900" b="1" dirty="0">
              <a:solidFill>
                <a:srgbClr val="58B6C0"/>
              </a:solidFill>
            </a:endParaRPr>
          </a:p>
        </p:txBody>
      </p:sp>
      <p:graphicFrame>
        <p:nvGraphicFramePr>
          <p:cNvPr id="66" name="Таблица 65"/>
          <p:cNvGraphicFramePr>
            <a:graphicFrameLocks noGrp="1"/>
          </p:cNvGraphicFramePr>
          <p:nvPr>
            <p:extLst/>
          </p:nvPr>
        </p:nvGraphicFramePr>
        <p:xfrm>
          <a:off x="1812614" y="1026442"/>
          <a:ext cx="1890001" cy="3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4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00">
                <a:tc rowSpan="2"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202</a:t>
                      </a:r>
                      <a:r>
                        <a:rPr lang="en-US" sz="900" dirty="0" smtClean="0">
                          <a:solidFill>
                            <a:srgbClr val="635F7C"/>
                          </a:solidFill>
                        </a:rPr>
                        <a:t>3</a:t>
                      </a:r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 </a:t>
                      </a:r>
                      <a:r>
                        <a:rPr lang="ru-RU" sz="900" dirty="0">
                          <a:solidFill>
                            <a:srgbClr val="635F7C"/>
                          </a:solidFill>
                        </a:rPr>
                        <a:t>(отчет)</a:t>
                      </a:r>
                      <a:endParaRPr lang="ru-RU" sz="500" dirty="0">
                        <a:solidFill>
                          <a:srgbClr val="635F7C"/>
                        </a:solidFill>
                      </a:endParaRPr>
                    </a:p>
                  </a:txBody>
                  <a:tcPr marL="68580" marR="68580" marT="34290" marB="3429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4A7090"/>
                          </a:solidFill>
                        </a:rPr>
                        <a:t>4 719 492,4</a:t>
                      </a:r>
                      <a:endParaRPr lang="ru-RU" sz="900" b="1" dirty="0">
                        <a:solidFill>
                          <a:srgbClr val="4A7090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>
                          <a:solidFill>
                            <a:srgbClr val="635F7C"/>
                          </a:solidFill>
                        </a:rPr>
                        <a:t>4 </a:t>
                      </a:r>
                      <a:r>
                        <a:rPr lang="en-US" sz="900" b="1" dirty="0" smtClean="0">
                          <a:solidFill>
                            <a:srgbClr val="635F7C"/>
                          </a:solidFill>
                        </a:rPr>
                        <a:t>618 083,8</a:t>
                      </a:r>
                      <a:endParaRPr lang="ru-RU" sz="900" b="1" dirty="0">
                        <a:solidFill>
                          <a:srgbClr val="635F7C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7" name="Таблица 66"/>
          <p:cNvGraphicFramePr>
            <a:graphicFrameLocks noGrp="1"/>
          </p:cNvGraphicFramePr>
          <p:nvPr>
            <p:extLst/>
          </p:nvPr>
        </p:nvGraphicFramePr>
        <p:xfrm>
          <a:off x="1812614" y="1361708"/>
          <a:ext cx="1890001" cy="3543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4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00">
                <a:tc rowSpan="2"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202</a:t>
                      </a:r>
                      <a:r>
                        <a:rPr lang="en-US" sz="900" dirty="0" smtClean="0">
                          <a:solidFill>
                            <a:srgbClr val="635F7C"/>
                          </a:solidFill>
                        </a:rPr>
                        <a:t>4</a:t>
                      </a:r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 </a:t>
                      </a:r>
                      <a:r>
                        <a:rPr lang="ru-RU" sz="700" dirty="0" smtClean="0">
                          <a:solidFill>
                            <a:srgbClr val="635F7C"/>
                          </a:solidFill>
                        </a:rPr>
                        <a:t>(Решение № </a:t>
                      </a:r>
                      <a:r>
                        <a:rPr lang="en-US" sz="700" dirty="0" smtClean="0">
                          <a:solidFill>
                            <a:srgbClr val="635F7C"/>
                          </a:solidFill>
                        </a:rPr>
                        <a:t>252</a:t>
                      </a:r>
                      <a:r>
                        <a:rPr lang="ru-RU" sz="700" dirty="0" smtClean="0">
                          <a:solidFill>
                            <a:srgbClr val="635F7C"/>
                          </a:solidFill>
                        </a:rPr>
                        <a:t>)</a:t>
                      </a:r>
                      <a:endParaRPr lang="ru-RU" sz="700" dirty="0">
                        <a:solidFill>
                          <a:srgbClr val="635F7C"/>
                        </a:solidFill>
                      </a:endParaRPr>
                    </a:p>
                  </a:txBody>
                  <a:tcPr marL="68580" marR="68580" marT="34290" marB="3429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900" b="1" dirty="0" smtClean="0">
                          <a:solidFill>
                            <a:srgbClr val="4A7090"/>
                          </a:solidFill>
                        </a:rPr>
                        <a:t>4</a:t>
                      </a:r>
                      <a:r>
                        <a:rPr lang="ru-RU" sz="900" b="1" baseline="0" dirty="0" smtClean="0">
                          <a:solidFill>
                            <a:srgbClr val="4A7090"/>
                          </a:solidFill>
                        </a:rPr>
                        <a:t> </a:t>
                      </a:r>
                      <a:r>
                        <a:rPr lang="en-US" sz="900" b="1" baseline="0" dirty="0" smtClean="0">
                          <a:solidFill>
                            <a:srgbClr val="4A7090"/>
                          </a:solidFill>
                        </a:rPr>
                        <a:t>493 742,2</a:t>
                      </a:r>
                      <a:endParaRPr lang="ru-RU" sz="900" b="1" dirty="0">
                        <a:solidFill>
                          <a:srgbClr val="4A7090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2330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635F7C"/>
                          </a:solidFill>
                        </a:rPr>
                        <a:t>5</a:t>
                      </a:r>
                      <a:r>
                        <a:rPr lang="en-US" sz="900" b="1" baseline="0" dirty="0" smtClean="0">
                          <a:solidFill>
                            <a:srgbClr val="635F7C"/>
                          </a:solidFill>
                        </a:rPr>
                        <a:t> 038 345,9</a:t>
                      </a:r>
                      <a:endParaRPr lang="ru-RU" sz="900" b="1" dirty="0">
                        <a:solidFill>
                          <a:srgbClr val="635F7C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8" name="Таблица 67"/>
          <p:cNvGraphicFramePr>
            <a:graphicFrameLocks noGrp="1"/>
          </p:cNvGraphicFramePr>
          <p:nvPr>
            <p:extLst/>
          </p:nvPr>
        </p:nvGraphicFramePr>
        <p:xfrm>
          <a:off x="1812614" y="1703265"/>
          <a:ext cx="1890001" cy="3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4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00">
                <a:tc rowSpan="2"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202</a:t>
                      </a:r>
                      <a:r>
                        <a:rPr lang="en-US" sz="900" dirty="0" smtClean="0">
                          <a:solidFill>
                            <a:srgbClr val="635F7C"/>
                          </a:solidFill>
                        </a:rPr>
                        <a:t>5</a:t>
                      </a:r>
                      <a:endParaRPr lang="ru-RU" sz="500" dirty="0">
                        <a:solidFill>
                          <a:srgbClr val="635F7C"/>
                        </a:solidFill>
                      </a:endParaRPr>
                    </a:p>
                  </a:txBody>
                  <a:tcPr marL="68580" marR="68580" marT="34290" marB="3429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4A7090"/>
                          </a:solidFill>
                        </a:rPr>
                        <a:t>5 253 736,7</a:t>
                      </a:r>
                      <a:endParaRPr lang="ru-RU" sz="900" b="1" dirty="0">
                        <a:solidFill>
                          <a:srgbClr val="4A7090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635F7C"/>
                          </a:solidFill>
                        </a:rPr>
                        <a:t>5</a:t>
                      </a:r>
                      <a:r>
                        <a:rPr lang="en-US" sz="900" b="1" baseline="0" dirty="0" smtClean="0">
                          <a:solidFill>
                            <a:srgbClr val="635F7C"/>
                          </a:solidFill>
                        </a:rPr>
                        <a:t> 441 576,5</a:t>
                      </a:r>
                      <a:endParaRPr lang="ru-RU" sz="900" b="1" dirty="0">
                        <a:solidFill>
                          <a:srgbClr val="635F7C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9" name="Таблица 68"/>
          <p:cNvGraphicFramePr>
            <a:graphicFrameLocks noGrp="1"/>
          </p:cNvGraphicFramePr>
          <p:nvPr>
            <p:extLst/>
          </p:nvPr>
        </p:nvGraphicFramePr>
        <p:xfrm>
          <a:off x="1810499" y="2024146"/>
          <a:ext cx="1890001" cy="3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4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00">
                <a:tc rowSpan="2"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202</a:t>
                      </a:r>
                      <a:r>
                        <a:rPr lang="en-US" sz="900" dirty="0" smtClean="0">
                          <a:solidFill>
                            <a:srgbClr val="635F7C"/>
                          </a:solidFill>
                        </a:rPr>
                        <a:t>6</a:t>
                      </a:r>
                      <a:endParaRPr lang="ru-RU" sz="500" dirty="0">
                        <a:solidFill>
                          <a:srgbClr val="635F7C"/>
                        </a:solidFill>
                      </a:endParaRPr>
                    </a:p>
                  </a:txBody>
                  <a:tcPr marL="68580" marR="68580" marT="34290" marB="3429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4A7090"/>
                          </a:solidFill>
                        </a:rPr>
                        <a:t>5</a:t>
                      </a:r>
                      <a:r>
                        <a:rPr lang="en-US" sz="900" b="1" baseline="0" dirty="0" smtClean="0">
                          <a:solidFill>
                            <a:srgbClr val="4A7090"/>
                          </a:solidFill>
                        </a:rPr>
                        <a:t> 172 085,3</a:t>
                      </a:r>
                      <a:endParaRPr lang="ru-RU" sz="900" b="1" dirty="0">
                        <a:solidFill>
                          <a:srgbClr val="4A7090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635F7C"/>
                          </a:solidFill>
                        </a:rPr>
                        <a:t>5 351 085,6</a:t>
                      </a:r>
                      <a:endParaRPr lang="ru-RU" sz="900" b="1" dirty="0">
                        <a:solidFill>
                          <a:srgbClr val="635F7C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70" name="Таблица 69"/>
          <p:cNvGraphicFramePr>
            <a:graphicFrameLocks noGrp="1"/>
          </p:cNvGraphicFramePr>
          <p:nvPr>
            <p:extLst/>
          </p:nvPr>
        </p:nvGraphicFramePr>
        <p:xfrm>
          <a:off x="1810499" y="2318942"/>
          <a:ext cx="1890001" cy="324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1537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746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62000">
                <a:tc rowSpan="2">
                  <a:txBody>
                    <a:bodyPr/>
                    <a:lstStyle/>
                    <a:p>
                      <a:pPr algn="r"/>
                      <a:r>
                        <a:rPr lang="ru-RU" sz="900" dirty="0" smtClean="0">
                          <a:solidFill>
                            <a:srgbClr val="635F7C"/>
                          </a:solidFill>
                        </a:rPr>
                        <a:t>202</a:t>
                      </a:r>
                      <a:r>
                        <a:rPr lang="en-US" sz="900" dirty="0" smtClean="0">
                          <a:solidFill>
                            <a:srgbClr val="635F7C"/>
                          </a:solidFill>
                        </a:rPr>
                        <a:t>7</a:t>
                      </a:r>
                      <a:endParaRPr lang="ru-RU" sz="500" dirty="0">
                        <a:solidFill>
                          <a:srgbClr val="635F7C"/>
                        </a:solidFill>
                      </a:endParaRPr>
                    </a:p>
                  </a:txBody>
                  <a:tcPr marL="68580" marR="68580" marT="34290" marB="34290" anchor="ctr">
                    <a:lnR w="12700" cmpd="sng">
                      <a:noFill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4A7090"/>
                          </a:solidFill>
                        </a:rPr>
                        <a:t>5 061 346,2</a:t>
                      </a:r>
                      <a:endParaRPr lang="ru-RU" sz="900" b="1" dirty="0">
                        <a:solidFill>
                          <a:srgbClr val="4A7090"/>
                        </a:solidFill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000">
                <a:tc vMerge="1">
                  <a:txBody>
                    <a:bodyPr/>
                    <a:lstStyle/>
                    <a:p>
                      <a:endParaRPr lang="ru-RU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1" dirty="0" smtClean="0">
                          <a:solidFill>
                            <a:srgbClr val="635F7C"/>
                          </a:solidFill>
                        </a:rPr>
                        <a:t>5</a:t>
                      </a:r>
                      <a:r>
                        <a:rPr lang="en-US" sz="900" b="1" baseline="0" dirty="0" smtClean="0">
                          <a:solidFill>
                            <a:srgbClr val="635F7C"/>
                          </a:solidFill>
                        </a:rPr>
                        <a:t> 241 384,8</a:t>
                      </a:r>
                      <a:endParaRPr lang="ru-RU" sz="900" b="1" dirty="0">
                        <a:solidFill>
                          <a:srgbClr val="635F7C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71" name="Овал 70"/>
          <p:cNvSpPr/>
          <p:nvPr/>
        </p:nvSpPr>
        <p:spPr>
          <a:xfrm>
            <a:off x="641360" y="1198385"/>
            <a:ext cx="252000" cy="252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72" name="TextBox 71"/>
          <p:cNvSpPr txBox="1"/>
          <p:nvPr/>
        </p:nvSpPr>
        <p:spPr>
          <a:xfrm>
            <a:off x="898746" y="1185885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635F7C"/>
                </a:solidFill>
              </a:rPr>
              <a:t>доходы</a:t>
            </a:r>
          </a:p>
        </p:txBody>
      </p:sp>
      <p:sp>
        <p:nvSpPr>
          <p:cNvPr id="73" name="Овал 72"/>
          <p:cNvSpPr/>
          <p:nvPr/>
        </p:nvSpPr>
        <p:spPr>
          <a:xfrm>
            <a:off x="641360" y="1634357"/>
            <a:ext cx="252000" cy="252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74" name="TextBox 73"/>
          <p:cNvSpPr txBox="1"/>
          <p:nvPr/>
        </p:nvSpPr>
        <p:spPr>
          <a:xfrm>
            <a:off x="898746" y="1621857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635F7C"/>
                </a:solidFill>
              </a:rPr>
              <a:t>расходы</a:t>
            </a:r>
          </a:p>
        </p:txBody>
      </p:sp>
      <p:sp>
        <p:nvSpPr>
          <p:cNvPr id="75" name="Овал 74"/>
          <p:cNvSpPr/>
          <p:nvPr/>
        </p:nvSpPr>
        <p:spPr>
          <a:xfrm>
            <a:off x="641360" y="2056753"/>
            <a:ext cx="252000" cy="252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76" name="TextBox 75"/>
          <p:cNvSpPr txBox="1"/>
          <p:nvPr/>
        </p:nvSpPr>
        <p:spPr>
          <a:xfrm>
            <a:off x="898746" y="2044253"/>
            <a:ext cx="11521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>
                <a:solidFill>
                  <a:srgbClr val="635F7C"/>
                </a:solidFill>
              </a:rPr>
              <a:t>дефицит</a:t>
            </a:r>
          </a:p>
        </p:txBody>
      </p:sp>
      <p:sp>
        <p:nvSpPr>
          <p:cNvPr id="48" name="Равнобедренный треугольник 47"/>
          <p:cNvSpPr/>
          <p:nvPr/>
        </p:nvSpPr>
        <p:spPr>
          <a:xfrm flipH="1">
            <a:off x="6627450" y="3326340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Равнобедренный треугольник 48"/>
          <p:cNvSpPr/>
          <p:nvPr/>
        </p:nvSpPr>
        <p:spPr>
          <a:xfrm flipH="1">
            <a:off x="7479753" y="3319314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Равнобедренный треугольник 49"/>
          <p:cNvSpPr/>
          <p:nvPr/>
        </p:nvSpPr>
        <p:spPr>
          <a:xfrm flipH="1">
            <a:off x="5735172" y="4123397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Равнобедренный треугольник 50"/>
          <p:cNvSpPr/>
          <p:nvPr/>
        </p:nvSpPr>
        <p:spPr>
          <a:xfrm flipH="1">
            <a:off x="5735172" y="4264151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Равнобедренный треугольник 51"/>
          <p:cNvSpPr/>
          <p:nvPr/>
        </p:nvSpPr>
        <p:spPr>
          <a:xfrm flipH="1" flipV="1">
            <a:off x="4675970" y="3195456"/>
            <a:ext cx="97478" cy="12536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Равнобедренный треугольник 53"/>
          <p:cNvSpPr/>
          <p:nvPr/>
        </p:nvSpPr>
        <p:spPr>
          <a:xfrm flipH="1" flipV="1">
            <a:off x="4675970" y="3467687"/>
            <a:ext cx="97478" cy="12536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Равнобедренный треугольник 54"/>
          <p:cNvSpPr/>
          <p:nvPr/>
        </p:nvSpPr>
        <p:spPr>
          <a:xfrm flipH="1">
            <a:off x="6627450" y="3184823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Равнобедренный треугольник 76"/>
          <p:cNvSpPr/>
          <p:nvPr/>
        </p:nvSpPr>
        <p:spPr>
          <a:xfrm flipH="1" flipV="1">
            <a:off x="7476624" y="3478537"/>
            <a:ext cx="97478" cy="125362"/>
          </a:xfrm>
          <a:prstGeom prst="triangle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Равнобедренный треугольник 77"/>
          <p:cNvSpPr/>
          <p:nvPr/>
        </p:nvSpPr>
        <p:spPr>
          <a:xfrm flipH="1">
            <a:off x="7475559" y="3957136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Равнобедренный треугольник 78"/>
          <p:cNvSpPr/>
          <p:nvPr/>
        </p:nvSpPr>
        <p:spPr>
          <a:xfrm flipH="1">
            <a:off x="6623927" y="4260231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Равнобедренный треугольник 79"/>
          <p:cNvSpPr/>
          <p:nvPr/>
        </p:nvSpPr>
        <p:spPr>
          <a:xfrm flipH="1">
            <a:off x="6623927" y="4121834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Равнобедренный треугольник 80"/>
          <p:cNvSpPr/>
          <p:nvPr/>
        </p:nvSpPr>
        <p:spPr>
          <a:xfrm flipH="1">
            <a:off x="6613808" y="3974787"/>
            <a:ext cx="98543" cy="116832"/>
          </a:xfrm>
          <a:prstGeom prst="triangle">
            <a:avLst/>
          </a:prstGeom>
          <a:solidFill>
            <a:srgbClr val="00B0F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25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7"/>
          <p:cNvSpPr txBox="1">
            <a:spLocks noGrp="1"/>
          </p:cNvSpPr>
          <p:nvPr>
            <p:ph type="title"/>
          </p:nvPr>
        </p:nvSpPr>
        <p:spPr>
          <a:xfrm>
            <a:off x="438012" y="26699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Доходы бюджета города Пыть-Яха</a:t>
            </a:r>
            <a:endParaRPr dirty="0"/>
          </a:p>
        </p:txBody>
      </p:sp>
      <p:graphicFrame>
        <p:nvGraphicFramePr>
          <p:cNvPr id="7" name="Диаграмма 6"/>
          <p:cNvGraphicFramePr/>
          <p:nvPr>
            <p:extLst/>
          </p:nvPr>
        </p:nvGraphicFramePr>
        <p:xfrm>
          <a:off x="246490" y="1020912"/>
          <a:ext cx="5486400" cy="326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5963479" y="1736529"/>
          <a:ext cx="2886323" cy="1828800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1021580"/>
                <a:gridCol w="1864743"/>
              </a:tblGrid>
              <a:tr h="454550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Период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% к предыдущему году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29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2023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х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9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2024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95,2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9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2025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116,9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9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2026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98,4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29419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2027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97,9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Google Shape;849;p47"/>
          <p:cNvSpPr txBox="1">
            <a:spLocks/>
          </p:cNvSpPr>
          <p:nvPr/>
        </p:nvSpPr>
        <p:spPr>
          <a:xfrm>
            <a:off x="626949" y="4280946"/>
            <a:ext cx="4507026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200" dirty="0" smtClean="0"/>
              <a:t>Доходы бюджета города всего за 2025 год в тыс. рублей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5616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 txBox="1">
            <a:spLocks noGrp="1"/>
          </p:cNvSpPr>
          <p:nvPr>
            <p:ph type="title"/>
          </p:nvPr>
        </p:nvSpPr>
        <p:spPr>
          <a:xfrm>
            <a:off x="393997" y="99675"/>
            <a:ext cx="7294915" cy="987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Структура доходов бюджета города Пыть-Яха</a:t>
            </a:r>
            <a:endParaRPr sz="2400" dirty="0"/>
          </a:p>
        </p:txBody>
      </p:sp>
      <p:graphicFrame>
        <p:nvGraphicFramePr>
          <p:cNvPr id="5" name="Диаграмма 4"/>
          <p:cNvGraphicFramePr/>
          <p:nvPr>
            <p:extLst/>
          </p:nvPr>
        </p:nvGraphicFramePr>
        <p:xfrm>
          <a:off x="307056" y="647246"/>
          <a:ext cx="6900868" cy="4317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62997" y="2556876"/>
            <a:ext cx="6177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59,5%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0954" y="1450075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33,8%</a:t>
            </a:r>
            <a:endParaRPr lang="ru-RU" sz="105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1354" y="1456126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35,6%</a:t>
            </a:r>
            <a:endParaRPr lang="ru-RU" sz="105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01" y="2036553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4,4%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8792" y="1450075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38,7%</a:t>
            </a:r>
            <a:endParaRPr lang="ru-RU" sz="105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0790" y="2144791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7,0%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31354" y="1937466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4,5%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32949" y="2556876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57,1%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34137" y="2549496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56,9%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48363" y="2066609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6,2%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43772" y="3963905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12,6%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85503" y="2552049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59,2%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39185" y="3925627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15,6%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70259" y="3938518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16,4%</a:t>
            </a:r>
            <a:endParaRPr lang="ru-RU" sz="1050" b="1" dirty="0">
              <a:solidFill>
                <a:schemeClr val="bg1"/>
              </a:solidFill>
            </a:endParaRPr>
          </a:p>
        </p:txBody>
      </p:sp>
      <p:sp>
        <p:nvSpPr>
          <p:cNvPr id="29" name="Google Shape;849;p47"/>
          <p:cNvSpPr txBox="1">
            <a:spLocks/>
          </p:cNvSpPr>
          <p:nvPr/>
        </p:nvSpPr>
        <p:spPr>
          <a:xfrm>
            <a:off x="287112" y="3539617"/>
            <a:ext cx="1005020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900" i="1" dirty="0" smtClean="0"/>
              <a:t>тыс. рублей</a:t>
            </a:r>
            <a:endParaRPr lang="en-US" sz="9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78826" y="2059605"/>
            <a:ext cx="6202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>
                <a:solidFill>
                  <a:schemeClr val="bg1"/>
                </a:solidFill>
              </a:rPr>
              <a:t>4,4%</a:t>
            </a:r>
            <a:endParaRPr lang="ru-RU" sz="105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252746" y="176387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Структура налоговых доходов бюджета</a:t>
            </a:r>
          </a:p>
          <a:p>
            <a:r>
              <a:rPr lang="ru-RU" sz="2400" dirty="0" smtClean="0"/>
              <a:t> на 2025 год</a:t>
            </a:r>
            <a:endParaRPr lang="ru-RU" sz="2400" dirty="0"/>
          </a:p>
        </p:txBody>
      </p:sp>
      <p:graphicFrame>
        <p:nvGraphicFramePr>
          <p:cNvPr id="8" name="Диаграмма 7"/>
          <p:cNvGraphicFramePr/>
          <p:nvPr>
            <p:extLst/>
          </p:nvPr>
        </p:nvGraphicFramePr>
        <p:xfrm>
          <a:off x="4342878" y="1693545"/>
          <a:ext cx="4468996" cy="2792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oogle Shape;849;p47"/>
          <p:cNvSpPr txBox="1">
            <a:spLocks/>
          </p:cNvSpPr>
          <p:nvPr/>
        </p:nvSpPr>
        <p:spPr>
          <a:xfrm>
            <a:off x="860207" y="4474673"/>
            <a:ext cx="3482671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dirty="0" smtClean="0"/>
              <a:t>Доходы бюджета города на 2025 год в тыс. рублей</a:t>
            </a:r>
            <a:endParaRPr lang="en-US" sz="1050" dirty="0"/>
          </a:p>
        </p:txBody>
      </p:sp>
      <p:sp>
        <p:nvSpPr>
          <p:cNvPr id="14" name="Google Shape;851;p47"/>
          <p:cNvSpPr/>
          <p:nvPr/>
        </p:nvSpPr>
        <p:spPr>
          <a:xfrm>
            <a:off x="598504" y="4573695"/>
            <a:ext cx="261703" cy="155882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444901" y="1320378"/>
          <a:ext cx="3666610" cy="2995253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979976"/>
                <a:gridCol w="686634"/>
              </a:tblGrid>
              <a:tr h="4435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Виды налогов и платежей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Удельный вес, %</a:t>
                      </a:r>
                    </a:p>
                  </a:txBody>
                  <a:tcPr marL="9525" marR="9525" marT="9525" marB="0" anchor="b"/>
                </a:tc>
              </a:tr>
              <a:tr h="443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ПРИБЫЛЬ, ДОХОДЫ</a:t>
                      </a:r>
                      <a:endParaRPr lang="ru-RU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78,1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60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1,1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75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СОВОКУПНЫЙ ДОХОД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14,6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97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ИМУЩЕСТВО</a:t>
                      </a: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5,7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825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0,5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Выноска 2 3"/>
          <p:cNvSpPr/>
          <p:nvPr/>
        </p:nvSpPr>
        <p:spPr>
          <a:xfrm>
            <a:off x="5390162" y="1096023"/>
            <a:ext cx="2124828" cy="716781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1 867 847,6 тыс. рублей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376496" y="159451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Структура налоговых доходов бюджета</a:t>
            </a:r>
          </a:p>
          <a:p>
            <a:r>
              <a:rPr lang="ru-RU" sz="2400" dirty="0" smtClean="0"/>
              <a:t> на 2026-2027 годы</a:t>
            </a:r>
            <a:endParaRPr lang="ru-RU" sz="2400" dirty="0"/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/>
          </p:nvPr>
        </p:nvGraphicFramePr>
        <p:xfrm>
          <a:off x="230076" y="1483397"/>
          <a:ext cx="8231873" cy="2984430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729191"/>
                <a:gridCol w="1335241"/>
                <a:gridCol w="1135586"/>
                <a:gridCol w="1429558"/>
                <a:gridCol w="1602297"/>
              </a:tblGrid>
              <a:tr h="2407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Виды налоговых платежей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2026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2027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29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</a:p>
                  </a:txBody>
                  <a:tcPr/>
                </a:tc>
              </a:tr>
              <a:tr h="4418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ПРИБЫЛЬ, ДОХОДЫ</a:t>
                      </a:r>
                      <a:endParaRPr lang="ru-RU" sz="10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 </a:t>
                      </a: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577 011,6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79,3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</a:t>
                      </a:r>
                      <a:r>
                        <a:rPr lang="ru-RU" sz="1000" b="0" i="0" u="none" strike="noStrike" kern="1200" cap="non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 534 547,7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78,4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75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ТОВАРЫ (РАБОТЫ, УСЛУГИ), РЕАЛИЗУЕМЫЕ НА ТЕРРИТОРИИ РОССИЙСКОЙ ФЕДЕРАЦИИ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20 482,6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27 960,3</a:t>
                      </a:r>
                    </a:p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1,4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4306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НАЛОГИ НА СОВОКУПНЫЙ ДОХОД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275 430,8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13,8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278 184,3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14,2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36352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НАЛОГИ НА ИМУЩЕСТВО</a:t>
                      </a: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106 662,8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5,4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107 911,3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5,5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170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ГОСУДАРСТВЕННАЯ ПОШЛИНА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9 140,0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</a:t>
                      </a: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9 190,0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</a:t>
                      </a: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Выноска 2 19"/>
          <p:cNvSpPr/>
          <p:nvPr/>
        </p:nvSpPr>
        <p:spPr>
          <a:xfrm>
            <a:off x="3739611" y="1011129"/>
            <a:ext cx="1669606" cy="420079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1 988 727,8 тыс. рублей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1" name="Выноска 2 20"/>
          <p:cNvSpPr/>
          <p:nvPr/>
        </p:nvSpPr>
        <p:spPr>
          <a:xfrm>
            <a:off x="6286499" y="1017442"/>
            <a:ext cx="1658342" cy="42008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 </a:t>
            </a: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957 793,6 тыс. рублей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57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376496" y="159451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buClr>
                <a:srgbClr val="092241"/>
              </a:buClr>
            </a:pPr>
            <a:r>
              <a:rPr lang="ru-RU" sz="2400" dirty="0" smtClean="0">
                <a:solidFill>
                  <a:srgbClr val="092241"/>
                </a:solidFill>
              </a:rPr>
              <a:t>Структура неналоговых доходов бюджета</a:t>
            </a:r>
          </a:p>
          <a:p>
            <a:pPr>
              <a:buClr>
                <a:srgbClr val="092241"/>
              </a:buClr>
            </a:pPr>
            <a:r>
              <a:rPr lang="ru-RU" sz="2400" dirty="0" smtClean="0">
                <a:solidFill>
                  <a:srgbClr val="092241"/>
                </a:solidFill>
              </a:rPr>
              <a:t> на 2025 год</a:t>
            </a:r>
            <a:endParaRPr lang="ru-RU" sz="2400" dirty="0">
              <a:solidFill>
                <a:srgbClr val="092241"/>
              </a:solidFill>
            </a:endParaRPr>
          </a:p>
        </p:txBody>
      </p:sp>
      <p:graphicFrame>
        <p:nvGraphicFramePr>
          <p:cNvPr id="8" name="Диаграмма 7"/>
          <p:cNvGraphicFramePr/>
          <p:nvPr>
            <p:extLst/>
          </p:nvPr>
        </p:nvGraphicFramePr>
        <p:xfrm>
          <a:off x="4111511" y="1850953"/>
          <a:ext cx="4841715" cy="2818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oogle Shape;849;p47"/>
          <p:cNvSpPr txBox="1">
            <a:spLocks/>
          </p:cNvSpPr>
          <p:nvPr/>
        </p:nvSpPr>
        <p:spPr>
          <a:xfrm>
            <a:off x="860207" y="4474673"/>
            <a:ext cx="3482671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Clr>
                <a:srgbClr val="092241"/>
              </a:buClr>
              <a:buFont typeface="Manrope"/>
              <a:buNone/>
            </a:pPr>
            <a:r>
              <a:rPr lang="ru-RU" sz="1050" dirty="0" smtClean="0">
                <a:solidFill>
                  <a:srgbClr val="092241"/>
                </a:solidFill>
              </a:rPr>
              <a:t>Доходы бюджета города на 2025 год в тыс. рублей</a:t>
            </a:r>
            <a:endParaRPr lang="en-US" sz="1050" dirty="0">
              <a:solidFill>
                <a:srgbClr val="092241"/>
              </a:solidFill>
            </a:endParaRPr>
          </a:p>
        </p:txBody>
      </p:sp>
      <p:sp>
        <p:nvSpPr>
          <p:cNvPr id="14" name="Google Shape;851;p47"/>
          <p:cNvSpPr/>
          <p:nvPr/>
        </p:nvSpPr>
        <p:spPr>
          <a:xfrm>
            <a:off x="598504" y="4586851"/>
            <a:ext cx="261703" cy="155882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444901" y="1320378"/>
          <a:ext cx="3666610" cy="3195398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979976"/>
                <a:gridCol w="686634"/>
              </a:tblGrid>
              <a:tr h="4435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Виды неналоговых платежей</a:t>
                      </a:r>
                    </a:p>
                    <a:p>
                      <a:pPr algn="ctr" fontAlgn="ctr"/>
                      <a:endParaRPr lang="ru-RU" sz="1000" b="0" i="0" u="none" strike="noStrike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Удельный вес, %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43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73,1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60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ПЛАТЕЖИ ПРИ ПОЛЬЗОВАНИИ ПРИРОДНЫМИ РЕСУРСАМИ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1,2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604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ОКАЗАНИЯ ПЛАТНЫХ УСЛУГ И КОМПЕНСАЦИИ ЗАТРАТ ГОСУДАРСТВА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0,1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6751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20,4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97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ШТРАФЫ, САНКЦИИ, ВОЗМЕЩЕНИЕ УЩЕРБА</a:t>
                      </a: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5,2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Выноска 2 3"/>
          <p:cNvSpPr/>
          <p:nvPr/>
        </p:nvSpPr>
        <p:spPr>
          <a:xfrm>
            <a:off x="5065821" y="953967"/>
            <a:ext cx="1914165" cy="60253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92241">
                    <a:lumMod val="90000"/>
                    <a:lumOff val="10000"/>
                  </a:srgbClr>
                </a:solidFill>
              </a:rPr>
              <a:t>237 111,8 тыс. рублей</a:t>
            </a:r>
            <a:endParaRPr lang="ru-RU" dirty="0">
              <a:solidFill>
                <a:srgbClr val="09224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85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376496" y="159451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>
              <a:buClr>
                <a:srgbClr val="092241"/>
              </a:buClr>
            </a:pPr>
            <a:r>
              <a:rPr lang="ru-RU" sz="2400" dirty="0" smtClean="0">
                <a:solidFill>
                  <a:srgbClr val="092241"/>
                </a:solidFill>
              </a:rPr>
              <a:t>Структура неналоговых доходов бюджета</a:t>
            </a:r>
          </a:p>
          <a:p>
            <a:pPr>
              <a:buClr>
                <a:srgbClr val="092241"/>
              </a:buClr>
            </a:pPr>
            <a:r>
              <a:rPr lang="ru-RU" sz="2400" dirty="0" smtClean="0">
                <a:solidFill>
                  <a:srgbClr val="092241"/>
                </a:solidFill>
              </a:rPr>
              <a:t> на 2026-2027 годы</a:t>
            </a:r>
            <a:endParaRPr lang="ru-RU" sz="2400" dirty="0">
              <a:solidFill>
                <a:srgbClr val="092241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/>
          </p:nvPr>
        </p:nvGraphicFramePr>
        <p:xfrm>
          <a:off x="230076" y="1351297"/>
          <a:ext cx="7947058" cy="3233623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872888"/>
                <a:gridCol w="1154243"/>
                <a:gridCol w="1266668"/>
                <a:gridCol w="1293142"/>
                <a:gridCol w="1360117"/>
              </a:tblGrid>
              <a:tr h="24110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Виды неналоговых платежей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2026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2027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11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</a:p>
                  </a:txBody>
                  <a:tcPr/>
                </a:tc>
              </a:tr>
              <a:tr h="5106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166 576,8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73,2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162 826,8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73,3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783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ПЛАТЕЖИ ПРИ ПОЛЬЗОВАНИИ ПРИРОДНЫМИ РЕСУРСАМИ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2 942,9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2 942,9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1,3</a:t>
                      </a:r>
                    </a:p>
                  </a:txBody>
                  <a:tcPr/>
                </a:tc>
              </a:tr>
              <a:tr h="5246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ОКАЗАНИЯ ПЛАТНЫХ УСЛУГ И КОМПЕНСАЦИИ ЗАТРАТ ГОСУДАРСТВА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300,0</a:t>
                      </a:r>
                      <a:endParaRPr lang="ru-RU" sz="1000" b="0" i="0" u="none" strike="noStrike" kern="1200" cap="none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300,0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ДОХОДЫ ОТ ПРОДАЖИ МАТЕРИАЛЬНЫХ И НЕМАТЕРИАЛЬНЫХ АКТИВОВ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44</a:t>
                      </a:r>
                      <a:r>
                        <a:rPr lang="ru-RU" sz="1000" b="0" i="0" u="none" strike="noStrike" kern="1200" cap="non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 407,0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19,5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41 390,0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18,7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6755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ШТРАФЫ, САНКЦИИ, ВОЗМЕЩЕНИЕ УЩЕРБА</a:t>
                      </a: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13 488,0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5,9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14 596,4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6,6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Выноска 2 19"/>
          <p:cNvSpPr/>
          <p:nvPr/>
        </p:nvSpPr>
        <p:spPr>
          <a:xfrm>
            <a:off x="3772588" y="933171"/>
            <a:ext cx="1363863" cy="38481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92241">
                    <a:lumMod val="90000"/>
                    <a:lumOff val="10000"/>
                  </a:srgbClr>
                </a:solidFill>
              </a:rPr>
              <a:t>227 714,7 тыс. рублей</a:t>
            </a:r>
            <a:endParaRPr lang="ru-RU" dirty="0">
              <a:solidFill>
                <a:srgbClr val="092241">
                  <a:lumMod val="90000"/>
                  <a:lumOff val="10000"/>
                </a:srgbClr>
              </a:solidFill>
            </a:endParaRPr>
          </a:p>
        </p:txBody>
      </p:sp>
      <p:sp>
        <p:nvSpPr>
          <p:cNvPr id="21" name="Выноска 2 20"/>
          <p:cNvSpPr/>
          <p:nvPr/>
        </p:nvSpPr>
        <p:spPr>
          <a:xfrm>
            <a:off x="6081929" y="933171"/>
            <a:ext cx="1329663" cy="38481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92241">
                    <a:lumMod val="90000"/>
                    <a:lumOff val="10000"/>
                  </a:srgbClr>
                </a:solidFill>
              </a:rPr>
              <a:t>222 056,1 тыс. рублей</a:t>
            </a:r>
            <a:endParaRPr lang="ru-RU" dirty="0">
              <a:solidFill>
                <a:srgbClr val="092241">
                  <a:lumMod val="90000"/>
                  <a:lumOff val="1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26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376496" y="159451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Структура безвозмездных поступлений </a:t>
            </a:r>
          </a:p>
          <a:p>
            <a:r>
              <a:rPr lang="ru-RU" sz="2400" dirty="0" smtClean="0"/>
              <a:t>бюджета на 2025 год</a:t>
            </a:r>
            <a:endParaRPr lang="ru-RU" sz="2400" dirty="0"/>
          </a:p>
        </p:txBody>
      </p:sp>
      <p:graphicFrame>
        <p:nvGraphicFramePr>
          <p:cNvPr id="8" name="Диаграмма 7"/>
          <p:cNvGraphicFramePr/>
          <p:nvPr>
            <p:extLst/>
          </p:nvPr>
        </p:nvGraphicFramePr>
        <p:xfrm>
          <a:off x="4177295" y="1850953"/>
          <a:ext cx="4775931" cy="2818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oogle Shape;849;p47"/>
          <p:cNvSpPr txBox="1">
            <a:spLocks/>
          </p:cNvSpPr>
          <p:nvPr/>
        </p:nvSpPr>
        <p:spPr>
          <a:xfrm>
            <a:off x="860207" y="4474673"/>
            <a:ext cx="3482671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dirty="0" smtClean="0"/>
              <a:t>Доходы бюджета города на 2025 год в тыс. рублей</a:t>
            </a:r>
            <a:endParaRPr lang="en-US" sz="1050" dirty="0"/>
          </a:p>
        </p:txBody>
      </p:sp>
      <p:sp>
        <p:nvSpPr>
          <p:cNvPr id="14" name="Google Shape;851;p47"/>
          <p:cNvSpPr/>
          <p:nvPr/>
        </p:nvSpPr>
        <p:spPr>
          <a:xfrm>
            <a:off x="598504" y="4573695"/>
            <a:ext cx="261703" cy="155882"/>
          </a:xfrm>
          <a:prstGeom prst="roundRect">
            <a:avLst>
              <a:gd name="adj" fmla="val 50000"/>
            </a:avLst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447332" y="1320378"/>
          <a:ext cx="3664179" cy="2512665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977545"/>
                <a:gridCol w="686634"/>
              </a:tblGrid>
              <a:tr h="4435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Виды безвозмездных поступлений</a:t>
                      </a:r>
                    </a:p>
                    <a:p>
                      <a:pPr algn="ctr" fontAlgn="ctr"/>
                      <a:endParaRPr lang="ru-RU" sz="1000" b="0" i="0" u="none" strike="noStrike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Удельный вес, %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4350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Дотации бюджетам бюджетной системы Российской Федерации</a:t>
                      </a:r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13,4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66046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  <a:p>
                      <a:pPr algn="l" fontAlgn="ctr"/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26,8</a:t>
                      </a:r>
                    </a:p>
                  </a:txBody>
                  <a:tcPr marL="9525" marR="9525" marT="9525" marB="0" anchor="b"/>
                </a:tc>
              </a:tr>
              <a:tr h="4675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Субвенции бюджетам бюджетной системы Российской Федерации</a:t>
                      </a:r>
                    </a:p>
                    <a:p>
                      <a:pPr algn="l" fontAlgn="ctr"/>
                      <a:endParaRPr lang="ru-RU" sz="1000" b="0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59,7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  <a:tr h="4976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b="0" i="0" u="none" strike="noStrik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</a:rPr>
                        <a:t>Иные межбюджетные трансферты</a:t>
                      </a:r>
                    </a:p>
                    <a:p>
                      <a:pPr algn="l" fontAlgn="ctr"/>
                      <a:endParaRPr lang="ru-RU" sz="1000" b="0" i="0" u="none" strike="noStrike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/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1000" u="none" strike="noStrike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0,1</a:t>
                      </a:r>
                      <a:endParaRPr lang="ru-RU" sz="1000" u="none" strike="noStrike" kern="1200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Выноска 2 3"/>
          <p:cNvSpPr/>
          <p:nvPr/>
        </p:nvSpPr>
        <p:spPr>
          <a:xfrm>
            <a:off x="5065821" y="953967"/>
            <a:ext cx="1914165" cy="602530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3 148 777,3 тыс. рублей</a:t>
            </a:r>
            <a:endParaRPr lang="ru-RU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1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230076" y="239051"/>
            <a:ext cx="7294915" cy="678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Структура безвозмездных поступлений </a:t>
            </a:r>
          </a:p>
          <a:p>
            <a:r>
              <a:rPr lang="ru-RU" sz="2400" dirty="0" smtClean="0"/>
              <a:t>бюджета на 2026-2027 годы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230076" y="1351297"/>
          <a:ext cx="8178933" cy="3054096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675031"/>
                <a:gridCol w="1242808"/>
                <a:gridCol w="1248737"/>
                <a:gridCol w="1420365"/>
                <a:gridCol w="1591992"/>
              </a:tblGrid>
              <a:tr h="241102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Виды безвозмездных поступлений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2026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2027 год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11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тыс. рублей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удельный вес,%</a:t>
                      </a:r>
                    </a:p>
                  </a:txBody>
                  <a:tcPr/>
                </a:tc>
              </a:tr>
              <a:tr h="510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Дотации бюджетам бюджетной системы Российской Федерации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207 050,3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7,0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158 176,6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5,5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7845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Субсидии бюджетам бюджетной системы Российской Федерации (межбюджетные субсидии)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852 055,4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28,8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826 484,5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28,7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6199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Субвенции бюджетам бюджетной системы Российской Федерации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1 892 671,0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64,0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1 892</a:t>
                      </a:r>
                      <a:r>
                        <a:rPr lang="ru-RU" sz="1000" b="0" i="0" u="none" strike="noStrike" kern="1200" cap="none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 969,3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65,7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  <a:tr h="5675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0" i="0" u="none" strike="noStrike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Иные межбюджетные трансферты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3 866,1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3 866,1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1000" b="0" i="0" u="none" strike="noStrike" kern="1200" cap="none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  <a:sym typeface="Arial"/>
                        </a:rPr>
                        <a:t>0,1</a:t>
                      </a:r>
                      <a:endParaRPr lang="ru-RU" sz="1000" b="0" i="0" u="none" strike="noStrike" kern="1200" cap="non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  <a:sym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Выноска 2 18"/>
          <p:cNvSpPr/>
          <p:nvPr/>
        </p:nvSpPr>
        <p:spPr>
          <a:xfrm>
            <a:off x="4541220" y="868871"/>
            <a:ext cx="1244282" cy="420524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2 955 642,8 тыс. рублей</a:t>
            </a:r>
            <a:endParaRPr lang="ru-RU" sz="1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0" name="Выноска 2 19"/>
          <p:cNvSpPr/>
          <p:nvPr/>
        </p:nvSpPr>
        <p:spPr>
          <a:xfrm>
            <a:off x="6686898" y="868871"/>
            <a:ext cx="1073050" cy="420524"/>
          </a:xfrm>
          <a:prstGeom prst="borderCallout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2 442 512,0 тыс. рублей</a:t>
            </a:r>
            <a:endParaRPr lang="ru-RU" sz="10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525" y="700772"/>
            <a:ext cx="6729592" cy="519509"/>
          </a:xfrm>
        </p:spPr>
        <p:txBody>
          <a:bodyPr>
            <a:noAutofit/>
          </a:bodyPr>
          <a:lstStyle/>
          <a:p>
            <a:pPr algn="ctr"/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Оценка объема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налоговых льгот (налоговых расходов)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бюджета города Пыть-Яха на </a:t>
            </a:r>
            <a:r>
              <a:rPr lang="ru-RU" sz="1200" b="1" dirty="0" smtClean="0">
                <a:solidFill>
                  <a:schemeClr val="accent5">
                    <a:lumMod val="50000"/>
                  </a:schemeClr>
                </a:solidFill>
              </a:rPr>
              <a:t>2025-2027 </a:t>
            </a:r>
            <a:r>
              <a:rPr lang="ru-RU" sz="1200" b="1" dirty="0">
                <a:solidFill>
                  <a:schemeClr val="accent5">
                    <a:lumMod val="50000"/>
                  </a:schemeClr>
                </a:solidFill>
              </a:rPr>
              <a:t>годы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899377" y="1394435"/>
          <a:ext cx="7187838" cy="31580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05517"/>
                <a:gridCol w="1959201"/>
                <a:gridCol w="709669"/>
                <a:gridCol w="625029"/>
                <a:gridCol w="612008"/>
                <a:gridCol w="618518"/>
                <a:gridCol w="612008"/>
                <a:gridCol w="559923"/>
                <a:gridCol w="585965"/>
              </a:tblGrid>
              <a:tr h="150027">
                <a:tc rowSpan="2"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Наименование налога</a:t>
                      </a:r>
                      <a:endParaRPr lang="ru-RU" sz="9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7144" marR="7144" marT="7144" marB="0" anchor="ctr"/>
                </a:tc>
                <a:tc rowSpan="2">
                  <a:txBody>
                    <a:bodyPr/>
                    <a:lstStyle/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Наименование закона, </a:t>
                      </a:r>
                      <a:endParaRPr lang="ru-RU" sz="900" u="none" strike="noStrike" cap="none" dirty="0" smtClean="0">
                        <a:effectLst/>
                        <a:sym typeface="Arial"/>
                      </a:endParaRPr>
                    </a:p>
                    <a:p>
                      <a:pPr marR="0" algn="l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900" u="none" strike="noStrike" cap="none" dirty="0" smtClean="0">
                          <a:effectLst/>
                          <a:sym typeface="Arial"/>
                        </a:rPr>
                        <a:t>нормативного </a:t>
                      </a: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акта</a:t>
                      </a:r>
                      <a:endParaRPr lang="ru-RU" sz="9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7144" marR="7144" marT="7144" marB="0" anchor="ctr"/>
                </a:tc>
                <a:tc gridSpan="7">
                  <a:txBody>
                    <a:bodyPr/>
                    <a:lstStyle/>
                    <a:p>
                      <a:pPr marR="0" algn="ctr" rtl="0" font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сумма налоговых расходов,  тыс</a:t>
                      </a:r>
                      <a:r>
                        <a:rPr lang="ru-RU" sz="900" u="none" strike="noStrike" cap="none" dirty="0" smtClean="0">
                          <a:effectLst/>
                          <a:sym typeface="Arial"/>
                        </a:rPr>
                        <a:t>. рублей                                                                                                                                                                            </a:t>
                      </a:r>
                      <a:endParaRPr lang="ru-RU" sz="9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2021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2022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2023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2024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2025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2026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 smtClean="0">
                          <a:effectLst/>
                        </a:rPr>
                        <a:t>2027 год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75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Налог на имущество физических лиц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Льготы, установленные федеральным </a:t>
                      </a: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законодательством</a:t>
                      </a:r>
                      <a:r>
                        <a:rPr lang="ru-RU" sz="900" u="none" strike="noStrike" dirty="0">
                          <a:effectLst/>
                        </a:rPr>
                        <a:t> Российской Федерации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4 624,0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5 524,0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6 094,0</a:t>
                      </a:r>
                    </a:p>
                    <a:p>
                      <a:pPr algn="r" fontAlgn="ctr"/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6 398,7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6 718,6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7 054,6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7 407,3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5909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Льготы, предоставленные в соответствии с Решением Думы города Пыть-Яха от </a:t>
                      </a:r>
                      <a:r>
                        <a:rPr lang="ru-RU" sz="900" u="none" strike="noStrike" dirty="0" smtClean="0">
                          <a:effectLst/>
                        </a:rPr>
                        <a:t>18.10.2023 </a:t>
                      </a:r>
                      <a:r>
                        <a:rPr lang="ru-RU" sz="900" u="none" strike="noStrike" dirty="0">
                          <a:effectLst/>
                        </a:rPr>
                        <a:t>года </a:t>
                      </a:r>
                      <a:r>
                        <a:rPr lang="ru-RU" sz="900" u="none" strike="noStrike" dirty="0" smtClean="0">
                          <a:effectLst/>
                        </a:rPr>
                        <a:t>№199 </a:t>
                      </a:r>
                      <a:r>
                        <a:rPr lang="ru-RU" sz="900" u="none" strike="noStrike" dirty="0">
                          <a:effectLst/>
                        </a:rPr>
                        <a:t>«Об установл</a:t>
                      </a:r>
                      <a:r>
                        <a:rPr lang="ru-RU" sz="900" u="none" strike="noStrike" cap="none" dirty="0">
                          <a:effectLst/>
                          <a:sym typeface="Arial"/>
                        </a:rPr>
                        <a:t>ении налога на имущество физических </a:t>
                      </a:r>
                      <a:r>
                        <a:rPr lang="ru-RU" sz="900" u="none" strike="noStrike" cap="none" dirty="0" smtClean="0">
                          <a:effectLst/>
                          <a:sym typeface="Arial"/>
                        </a:rPr>
                        <a:t>лиц на территории города Пыть-Яха»</a:t>
                      </a:r>
                      <a:endParaRPr lang="ru-RU" sz="9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795,0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752,0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608,0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772,2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980,6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1 245,4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1 581,7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50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Итого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5 419,0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6 276,0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6 702,0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7 170,9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7 699,3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8 300,0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8 989,0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9754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</a:rPr>
                        <a:t>Земельный налог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Льготы, установленные статьями 391 (п.5) и  395 Налогового Кодекса Российской Федерации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2 052,0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2 120,0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2 065,0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2 120,0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2 226,0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2 337,3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2 454,2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931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Льготы, установленные в соответствии с п.2 ст.387 НК РФ нормативными правовыми актами представительных органов муниципальных образований 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25 368,0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12 838,0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114 879,0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16 366,9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17 185,2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18 044,5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18 946,7</a:t>
                      </a:r>
                      <a:endParaRPr lang="ru-RU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500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Итого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27 420,0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14 958,0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16 944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118 486,9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19 411,2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20 381,8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21 400,9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1500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900" u="none" strike="noStrike" dirty="0">
                          <a:effectLst/>
                        </a:rPr>
                        <a:t>ВСЕГО</a:t>
                      </a:r>
                      <a:endParaRPr lang="ru-RU" sz="900" b="1" i="0" u="none" strike="noStrike" dirty="0">
                        <a:effectLst/>
                        <a:latin typeface="+mn-lt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32 839,0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21 234,0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23 646,0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25 657,8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27 110,5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28 681,8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000" u="none" strike="noStrike" dirty="0" smtClean="0">
                          <a:effectLst/>
                        </a:rPr>
                        <a:t>30 389,9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565223" y="131252"/>
            <a:ext cx="5817437" cy="59117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dirty="0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rPr>
              <a:t>Налоговые расходы</a:t>
            </a:r>
          </a:p>
        </p:txBody>
      </p:sp>
      <p:grpSp>
        <p:nvGrpSpPr>
          <p:cNvPr id="8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9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4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410151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32"/>
          <p:cNvSpPr txBox="1">
            <a:spLocks noGrp="1"/>
          </p:cNvSpPr>
          <p:nvPr>
            <p:ph type="title"/>
          </p:nvPr>
        </p:nvSpPr>
        <p:spPr>
          <a:xfrm>
            <a:off x="690504" y="22974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Бюджет города</a:t>
            </a:r>
            <a:br>
              <a:rPr lang="ru-RU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</a:br>
            <a:endParaRPr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90" name="Google Shape;490;p32"/>
          <p:cNvSpPr txBox="1">
            <a:spLocks noGrp="1"/>
          </p:cNvSpPr>
          <p:nvPr>
            <p:ph type="subTitle" idx="3"/>
          </p:nvPr>
        </p:nvSpPr>
        <p:spPr>
          <a:xfrm>
            <a:off x="5534499" y="4172907"/>
            <a:ext cx="301956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Определяющими базовые подходы планирования </a:t>
            </a:r>
            <a:r>
              <a:rPr lang="ru-RU" dirty="0" smtClean="0"/>
              <a:t>бюджета </a:t>
            </a:r>
            <a:endParaRPr lang="ru-RU" dirty="0"/>
          </a:p>
        </p:txBody>
      </p:sp>
      <p:sp>
        <p:nvSpPr>
          <p:cNvPr id="491" name="Google Shape;491;p32"/>
          <p:cNvSpPr txBox="1">
            <a:spLocks noGrp="1"/>
          </p:cNvSpPr>
          <p:nvPr>
            <p:ph type="subTitle" idx="1"/>
          </p:nvPr>
        </p:nvSpPr>
        <p:spPr>
          <a:xfrm>
            <a:off x="1578600" y="2385243"/>
            <a:ext cx="23097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Определяющего основы бюджетного </a:t>
            </a:r>
            <a:r>
              <a:rPr lang="ru-RU" dirty="0" smtClean="0"/>
              <a:t>процесса</a:t>
            </a:r>
            <a:endParaRPr lang="ru-RU" dirty="0"/>
          </a:p>
        </p:txBody>
      </p:sp>
      <p:sp>
        <p:nvSpPr>
          <p:cNvPr id="492" name="Google Shape;492;p32"/>
          <p:cNvSpPr txBox="1">
            <a:spLocks noGrp="1"/>
          </p:cNvSpPr>
          <p:nvPr>
            <p:ph type="subTitle" idx="2"/>
          </p:nvPr>
        </p:nvSpPr>
        <p:spPr>
          <a:xfrm>
            <a:off x="1578600" y="4172907"/>
            <a:ext cx="268466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/>
              <a:t>Определяющим </a:t>
            </a:r>
            <a:r>
              <a:rPr lang="ru-RU" dirty="0"/>
              <a:t>структуру и содержание бюджета </a:t>
            </a:r>
            <a:r>
              <a:rPr lang="ru-RU" dirty="0" smtClean="0"/>
              <a:t>города</a:t>
            </a:r>
            <a:endParaRPr lang="ru-RU" dirty="0"/>
          </a:p>
        </p:txBody>
      </p:sp>
      <p:sp>
        <p:nvSpPr>
          <p:cNvPr id="493" name="Google Shape;493;p32"/>
          <p:cNvSpPr txBox="1">
            <a:spLocks noGrp="1"/>
          </p:cNvSpPr>
          <p:nvPr>
            <p:ph type="subTitle" idx="4"/>
          </p:nvPr>
        </p:nvSpPr>
        <p:spPr>
          <a:xfrm>
            <a:off x="5534499" y="2258614"/>
            <a:ext cx="322604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/>
              <a:t>Определяющего организацию работы по составлению проекта решения Думы города о </a:t>
            </a:r>
            <a:r>
              <a:rPr lang="ru-RU" dirty="0" smtClean="0"/>
              <a:t>бюджете </a:t>
            </a:r>
            <a:endParaRPr lang="ru-RU" dirty="0"/>
          </a:p>
        </p:txBody>
      </p:sp>
      <p:sp>
        <p:nvSpPr>
          <p:cNvPr id="494" name="Google Shape;494;p32"/>
          <p:cNvSpPr txBox="1">
            <a:spLocks noGrp="1"/>
          </p:cNvSpPr>
          <p:nvPr>
            <p:ph type="title" idx="5"/>
          </p:nvPr>
        </p:nvSpPr>
        <p:spPr>
          <a:xfrm>
            <a:off x="793575" y="1790666"/>
            <a:ext cx="707400" cy="12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1</a:t>
            </a:r>
            <a:endParaRPr dirty="0"/>
          </a:p>
        </p:txBody>
      </p:sp>
      <p:sp>
        <p:nvSpPr>
          <p:cNvPr id="495" name="Google Shape;495;p32"/>
          <p:cNvSpPr txBox="1">
            <a:spLocks noGrp="1"/>
          </p:cNvSpPr>
          <p:nvPr>
            <p:ph type="title" idx="6"/>
          </p:nvPr>
        </p:nvSpPr>
        <p:spPr>
          <a:xfrm>
            <a:off x="4784562" y="3512169"/>
            <a:ext cx="707400" cy="12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4</a:t>
            </a:r>
            <a:endParaRPr dirty="0"/>
          </a:p>
        </p:txBody>
      </p:sp>
      <p:sp>
        <p:nvSpPr>
          <p:cNvPr id="496" name="Google Shape;496;p32"/>
          <p:cNvSpPr txBox="1">
            <a:spLocks noGrp="1"/>
          </p:cNvSpPr>
          <p:nvPr>
            <p:ph type="title" idx="7"/>
          </p:nvPr>
        </p:nvSpPr>
        <p:spPr>
          <a:xfrm>
            <a:off x="796200" y="3512169"/>
            <a:ext cx="707400" cy="12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2</a:t>
            </a:r>
            <a:endParaRPr dirty="0"/>
          </a:p>
        </p:txBody>
      </p:sp>
      <p:sp>
        <p:nvSpPr>
          <p:cNvPr id="497" name="Google Shape;497;p32"/>
          <p:cNvSpPr txBox="1">
            <a:spLocks noGrp="1"/>
          </p:cNvSpPr>
          <p:nvPr>
            <p:ph type="title" idx="8"/>
          </p:nvPr>
        </p:nvSpPr>
        <p:spPr>
          <a:xfrm>
            <a:off x="4784562" y="1760336"/>
            <a:ext cx="707400" cy="123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3</a:t>
            </a:r>
            <a:endParaRPr dirty="0"/>
          </a:p>
        </p:txBody>
      </p:sp>
      <p:sp>
        <p:nvSpPr>
          <p:cNvPr id="498" name="Google Shape;498;p32"/>
          <p:cNvSpPr txBox="1">
            <a:spLocks noGrp="1"/>
          </p:cNvSpPr>
          <p:nvPr>
            <p:ph type="subTitle" idx="9"/>
          </p:nvPr>
        </p:nvSpPr>
        <p:spPr>
          <a:xfrm>
            <a:off x="1578600" y="1755906"/>
            <a:ext cx="2309700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/>
              <a:t>Бюджетным кодексом</a:t>
            </a:r>
          </a:p>
        </p:txBody>
      </p:sp>
      <p:sp>
        <p:nvSpPr>
          <p:cNvPr id="499" name="Google Shape;499;p32"/>
          <p:cNvSpPr txBox="1">
            <a:spLocks noGrp="1"/>
          </p:cNvSpPr>
          <p:nvPr>
            <p:ph type="subTitle" idx="13"/>
          </p:nvPr>
        </p:nvSpPr>
        <p:spPr>
          <a:xfrm>
            <a:off x="1578600" y="3219678"/>
            <a:ext cx="2890161" cy="102214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/>
              <a:t>Положением о бюджетном </a:t>
            </a:r>
            <a:r>
              <a:rPr lang="ru-RU" sz="1600" dirty="0" smtClean="0"/>
              <a:t>процессе в </a:t>
            </a:r>
            <a:r>
              <a:rPr lang="ru-RU" sz="1600" dirty="0"/>
              <a:t>городе Пыть-Ях</a:t>
            </a:r>
          </a:p>
        </p:txBody>
      </p:sp>
      <p:sp>
        <p:nvSpPr>
          <p:cNvPr id="500" name="Google Shape;500;p32"/>
          <p:cNvSpPr txBox="1">
            <a:spLocks noGrp="1"/>
          </p:cNvSpPr>
          <p:nvPr>
            <p:ph type="subTitle" idx="14"/>
          </p:nvPr>
        </p:nvSpPr>
        <p:spPr>
          <a:xfrm>
            <a:off x="5534499" y="3440907"/>
            <a:ext cx="3108055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/>
              <a:t>Методическими указаниями </a:t>
            </a:r>
          </a:p>
          <a:p>
            <a:pPr marL="0" lvl="0" indent="0"/>
            <a:r>
              <a:rPr lang="ru-RU" sz="1600" dirty="0"/>
              <a:t>по порядку планирования </a:t>
            </a:r>
          </a:p>
          <a:p>
            <a:pPr marL="0" lvl="0" indent="0"/>
            <a:r>
              <a:rPr lang="ru-RU" sz="1600" dirty="0"/>
              <a:t>бюджета</a:t>
            </a:r>
          </a:p>
        </p:txBody>
      </p:sp>
      <p:sp>
        <p:nvSpPr>
          <p:cNvPr id="501" name="Google Shape;501;p32"/>
          <p:cNvSpPr txBox="1">
            <a:spLocks noGrp="1"/>
          </p:cNvSpPr>
          <p:nvPr>
            <p:ph type="subTitle" idx="15"/>
          </p:nvPr>
        </p:nvSpPr>
        <p:spPr>
          <a:xfrm>
            <a:off x="5534499" y="1653243"/>
            <a:ext cx="2628732" cy="73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600" dirty="0"/>
              <a:t>Порядком составления </a:t>
            </a:r>
          </a:p>
          <a:p>
            <a:pPr marL="0" lvl="0" indent="0"/>
            <a:r>
              <a:rPr lang="ru-RU" sz="1600" dirty="0"/>
              <a:t>проекта бюджета</a:t>
            </a:r>
          </a:p>
        </p:txBody>
      </p:sp>
      <p:sp>
        <p:nvSpPr>
          <p:cNvPr id="15" name="Google Shape;456;p30"/>
          <p:cNvSpPr txBox="1">
            <a:spLocks/>
          </p:cNvSpPr>
          <p:nvPr/>
        </p:nvSpPr>
        <p:spPr>
          <a:xfrm>
            <a:off x="1934054" y="967716"/>
            <a:ext cx="5216899" cy="632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pPr algn="ctr"/>
            <a:r>
              <a:rPr lang="ru-RU" sz="1600" i="1" dirty="0"/>
              <a:t>Формирование бюджета города Пыть-Яха осуществлялось в соответствии с:</a:t>
            </a:r>
          </a:p>
        </p:txBody>
      </p:sp>
    </p:spTree>
    <p:extLst>
      <p:ext uri="{BB962C8B-B14F-4D97-AF65-F5344CB8AC3E}">
        <p14:creationId xmlns:p14="http://schemas.microsoft.com/office/powerpoint/2010/main" val="22910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309978" y="214438"/>
            <a:ext cx="849211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Формирование расходных обязательств бюджета города</a:t>
            </a:r>
            <a:endParaRPr sz="2800" dirty="0"/>
          </a:p>
        </p:txBody>
      </p:sp>
      <p:sp>
        <p:nvSpPr>
          <p:cNvPr id="508" name="Google Shape;508;p33"/>
          <p:cNvSpPr txBox="1">
            <a:spLocks noGrp="1"/>
          </p:cNvSpPr>
          <p:nvPr>
            <p:ph type="subTitle" idx="2"/>
          </p:nvPr>
        </p:nvSpPr>
        <p:spPr>
          <a:xfrm>
            <a:off x="309979" y="1522351"/>
            <a:ext cx="3037520" cy="269183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ru-RU" dirty="0" smtClean="0"/>
              <a:t>В качестве «базовых» по текущим расходам на 2025-2027 годы приняты бюджетные ассигнования, утвержденные на 2024-2026 годы решением Думы города Пыть-Яха от 11.12.2023 № 221 «О бюджете города Пыть-Яха на 2024 год и на плановый период 2025 и 2026 годов» (в ред. от 08.07.2024 № 252)</a:t>
            </a:r>
            <a:endParaRPr lang="ru-RU" dirty="0"/>
          </a:p>
        </p:txBody>
      </p:sp>
      <p:graphicFrame>
        <p:nvGraphicFramePr>
          <p:cNvPr id="6" name="Схема 5"/>
          <p:cNvGraphicFramePr/>
          <p:nvPr>
            <p:extLst/>
          </p:nvPr>
        </p:nvGraphicFramePr>
        <p:xfrm>
          <a:off x="3506525" y="1132739"/>
          <a:ext cx="5120640" cy="3502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414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7"/>
          <p:cNvSpPr txBox="1">
            <a:spLocks noGrp="1"/>
          </p:cNvSpPr>
          <p:nvPr>
            <p:ph type="title"/>
          </p:nvPr>
        </p:nvSpPr>
        <p:spPr>
          <a:xfrm>
            <a:off x="438012" y="266994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Расходы бюджета города Пыть-Яха</a:t>
            </a:r>
            <a:endParaRPr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145195615"/>
              </p:ext>
            </p:extLst>
          </p:nvPr>
        </p:nvGraphicFramePr>
        <p:xfrm>
          <a:off x="246490" y="1020912"/>
          <a:ext cx="5486400" cy="32600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/>
          </p:nvPr>
        </p:nvGraphicFramePr>
        <p:xfrm>
          <a:off x="5963479" y="1736527"/>
          <a:ext cx="2886323" cy="1928446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1021580"/>
                <a:gridCol w="1864743"/>
              </a:tblGrid>
              <a:tr h="482111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Период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% к предыдущему году</a:t>
                      </a:r>
                      <a:endParaRPr lang="ru-RU" sz="1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892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2023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х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92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2024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109,1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92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2025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108,0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9267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2026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98,3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92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>
                              <a:lumMod val="90000"/>
                              <a:lumOff val="10000"/>
                            </a:schemeClr>
                          </a:solidFill>
                        </a:rPr>
                        <a:t>2027 год</a:t>
                      </a:r>
                      <a:endParaRPr lang="ru-RU" sz="1200" dirty="0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97,9</a:t>
                      </a:r>
                      <a:endParaRPr lang="ru-RU" sz="11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67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 txBox="1">
            <a:spLocks noGrp="1"/>
          </p:cNvSpPr>
          <p:nvPr>
            <p:ph type="title"/>
          </p:nvPr>
        </p:nvSpPr>
        <p:spPr>
          <a:xfrm>
            <a:off x="393997" y="99675"/>
            <a:ext cx="7294915" cy="9877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Структура расходов бюджета по основным отраслям</a:t>
            </a:r>
            <a:endParaRPr sz="24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56716379"/>
              </p:ext>
            </p:extLst>
          </p:nvPr>
        </p:nvGraphicFramePr>
        <p:xfrm>
          <a:off x="163821" y="1087425"/>
          <a:ext cx="7173501" cy="3860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l="63666" t="37017" r="29813" b="59186"/>
          <a:stretch/>
        </p:blipFill>
        <p:spPr>
          <a:xfrm>
            <a:off x="7048287" y="3278455"/>
            <a:ext cx="1218314" cy="3989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63847" t="45007" r="27538" b="47026"/>
          <a:stretch/>
        </p:blipFill>
        <p:spPr>
          <a:xfrm>
            <a:off x="7072044" y="2482258"/>
            <a:ext cx="1657997" cy="8624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63643" t="59656" r="26967" b="34209"/>
          <a:stretch/>
        </p:blipFill>
        <p:spPr>
          <a:xfrm>
            <a:off x="7028803" y="1303424"/>
            <a:ext cx="1860606" cy="683813"/>
          </a:xfrm>
          <a:prstGeom prst="rect">
            <a:avLst/>
          </a:prstGeom>
        </p:spPr>
      </p:pic>
      <p:sp>
        <p:nvSpPr>
          <p:cNvPr id="29" name="Google Shape;849;p47"/>
          <p:cNvSpPr txBox="1">
            <a:spLocks/>
          </p:cNvSpPr>
          <p:nvPr/>
        </p:nvSpPr>
        <p:spPr>
          <a:xfrm>
            <a:off x="215442" y="4290861"/>
            <a:ext cx="1005020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900" i="1" dirty="0" smtClean="0"/>
              <a:t>тыс. рублей  </a:t>
            </a:r>
            <a:endParaRPr lang="en-US" sz="9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4750" y="1971528"/>
            <a:ext cx="2351354" cy="537892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81082" y="2250163"/>
            <a:ext cx="530942" cy="30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55,5%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83737" y="3126187"/>
            <a:ext cx="457200" cy="304536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8,7%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1082" y="3477913"/>
            <a:ext cx="459855" cy="30453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19,6%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81081" y="3849943"/>
            <a:ext cx="459855" cy="304536"/>
          </a:xfrm>
          <a:prstGeom prst="ellips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16,2%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873243" y="2284576"/>
            <a:ext cx="530942" cy="30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61,4%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875898" y="3160600"/>
            <a:ext cx="457200" cy="304536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9,4%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73243" y="3512326"/>
            <a:ext cx="459855" cy="30453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11,8%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873242" y="3884356"/>
            <a:ext cx="459855" cy="304536"/>
          </a:xfrm>
          <a:prstGeom prst="ellips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17,4%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048421" y="2297353"/>
            <a:ext cx="530942" cy="30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61,5%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051075" y="3173377"/>
            <a:ext cx="473787" cy="304536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10,9%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048421" y="3525103"/>
            <a:ext cx="459855" cy="30453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12,4%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048420" y="3897133"/>
            <a:ext cx="459855" cy="304536"/>
          </a:xfrm>
          <a:prstGeom prst="ellips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15,2%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247788" y="2297353"/>
            <a:ext cx="530942" cy="30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59,4%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250442" y="3173377"/>
            <a:ext cx="473787" cy="304536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8,8%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247788" y="3525103"/>
            <a:ext cx="459855" cy="30453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15,1%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247787" y="3897133"/>
            <a:ext cx="459855" cy="304536"/>
          </a:xfrm>
          <a:prstGeom prst="ellips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16,7%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5420761" y="2284576"/>
            <a:ext cx="530942" cy="3045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0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57,4%</a:t>
            </a:r>
            <a:endParaRPr lang="ru-RU" sz="10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5423415" y="3160600"/>
            <a:ext cx="473787" cy="304536"/>
          </a:xfrm>
          <a:prstGeom prst="ellips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8,4%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420761" y="3512326"/>
            <a:ext cx="459855" cy="304536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16,6%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5420760" y="3884356"/>
            <a:ext cx="459855" cy="304536"/>
          </a:xfrm>
          <a:prstGeom prst="ellips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9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17,6%</a:t>
            </a:r>
            <a:endParaRPr lang="ru-RU" sz="900" b="1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34"/>
          <p:cNvSpPr txBox="1">
            <a:spLocks noGrp="1"/>
          </p:cNvSpPr>
          <p:nvPr>
            <p:ph type="subTitle" idx="1"/>
          </p:nvPr>
        </p:nvSpPr>
        <p:spPr>
          <a:xfrm>
            <a:off x="3232400" y="1674521"/>
            <a:ext cx="3054099" cy="297486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/>
            <a:r>
              <a:rPr lang="ru-RU" sz="1200" dirty="0" smtClean="0"/>
              <a:t>     </a:t>
            </a:r>
            <a:endParaRPr sz="1200" dirty="0"/>
          </a:p>
        </p:txBody>
      </p:sp>
      <p:grpSp>
        <p:nvGrpSpPr>
          <p:cNvPr id="516" name="Google Shape;516;p34"/>
          <p:cNvGrpSpPr/>
          <p:nvPr/>
        </p:nvGrpSpPr>
        <p:grpSpPr>
          <a:xfrm>
            <a:off x="6440852" y="-131569"/>
            <a:ext cx="2703147" cy="1945001"/>
            <a:chOff x="5100984" y="-343157"/>
            <a:chExt cx="5490816" cy="5475238"/>
          </a:xfrm>
        </p:grpSpPr>
        <p:sp>
          <p:nvSpPr>
            <p:cNvPr id="517" name="Google Shape;517;p34"/>
            <p:cNvSpPr/>
            <p:nvPr/>
          </p:nvSpPr>
          <p:spPr>
            <a:xfrm rot="10800000">
              <a:off x="5427300" y="-11419"/>
              <a:ext cx="5164500" cy="51435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8" name="Google Shape;518;p34"/>
            <p:cNvSpPr/>
            <p:nvPr/>
          </p:nvSpPr>
          <p:spPr>
            <a:xfrm rot="-8100410" flipH="1">
              <a:off x="7119560" y="1497006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9" name="Google Shape;519;p34"/>
            <p:cNvSpPr/>
            <p:nvPr/>
          </p:nvSpPr>
          <p:spPr>
            <a:xfrm rot="-8100000" flipH="1">
              <a:off x="8492184" y="31839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0" name="Google Shape;520;p34"/>
            <p:cNvSpPr/>
            <p:nvPr/>
          </p:nvSpPr>
          <p:spPr>
            <a:xfrm rot="10800000" flipH="1">
              <a:off x="6015289" y="824156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1" name="Google Shape;521;p34"/>
            <p:cNvSpPr/>
            <p:nvPr/>
          </p:nvSpPr>
          <p:spPr>
            <a:xfrm rot="-8100000" flipH="1">
              <a:off x="6720959" y="124118"/>
              <a:ext cx="996172" cy="114976"/>
            </a:xfrm>
            <a:prstGeom prst="roundRect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2" name="Google Shape;522;p34"/>
            <p:cNvSpPr/>
            <p:nvPr/>
          </p:nvSpPr>
          <p:spPr>
            <a:xfrm rot="-8100410" flipH="1">
              <a:off x="4955884" y="23825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15" name="Google Shape;515;p34"/>
          <p:cNvSpPr/>
          <p:nvPr/>
        </p:nvSpPr>
        <p:spPr>
          <a:xfrm rot="-8100000" flipH="1">
            <a:off x="8245108" y="1235217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" name="Google Shape;480;p31"/>
          <p:cNvSpPr txBox="1">
            <a:spLocks/>
          </p:cNvSpPr>
          <p:nvPr/>
        </p:nvSpPr>
        <p:spPr>
          <a:xfrm>
            <a:off x="393997" y="99675"/>
            <a:ext cx="7294915" cy="98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2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chivo Black"/>
              <a:buNone/>
              <a:defRPr sz="30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Структура расходов бюджета на 2025 год в функциональном разрезе</a:t>
            </a:r>
            <a:endParaRPr lang="ru-RU" sz="2400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33691300"/>
              </p:ext>
            </p:extLst>
          </p:nvPr>
        </p:nvGraphicFramePr>
        <p:xfrm>
          <a:off x="3881332" y="1127272"/>
          <a:ext cx="4777360" cy="3315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oogle Shape;849;p47"/>
          <p:cNvSpPr txBox="1">
            <a:spLocks/>
          </p:cNvSpPr>
          <p:nvPr/>
        </p:nvSpPr>
        <p:spPr>
          <a:xfrm>
            <a:off x="860207" y="4474673"/>
            <a:ext cx="3482671" cy="512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dirty="0" smtClean="0"/>
              <a:t>Расходы бюджета города на 2025 год в тыс. рублей</a:t>
            </a:r>
            <a:endParaRPr lang="en-US" sz="1050" dirty="0"/>
          </a:p>
        </p:txBody>
      </p:sp>
      <p:sp>
        <p:nvSpPr>
          <p:cNvPr id="14" name="Google Shape;851;p47"/>
          <p:cNvSpPr/>
          <p:nvPr/>
        </p:nvSpPr>
        <p:spPr>
          <a:xfrm>
            <a:off x="598504" y="4573695"/>
            <a:ext cx="261703" cy="155882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>
                <a:lumMod val="90000"/>
                <a:lumOff val="10000"/>
              </a:schemeClr>
            </a:solidFill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91990"/>
              </p:ext>
            </p:extLst>
          </p:nvPr>
        </p:nvGraphicFramePr>
        <p:xfrm>
          <a:off x="649271" y="1267503"/>
          <a:ext cx="3307052" cy="3013814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2687751"/>
                <a:gridCol w="619301"/>
              </a:tblGrid>
              <a:tr h="20626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46,6%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7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Общегосударственные </a:t>
                      </a:r>
                      <a:r>
                        <a:rPr lang="ru-RU" sz="1000" u="none" strike="noStrike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вопросы</a:t>
                      </a: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10,6%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79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Национальная экономика</a:t>
                      </a: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10,9%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72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Жилищно-коммунальное хозяйство</a:t>
                      </a:r>
                      <a:endParaRPr lang="ru-RU" sz="10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12,3%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0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Культура, кинематография</a:t>
                      </a:r>
                      <a:endParaRPr lang="ru-RU" sz="1000" b="0" i="0" u="none" strike="noStrike" dirty="0" smtClean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5,9%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0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Физическая культура и спорт</a:t>
                      </a:r>
                      <a:endParaRPr lang="ru-RU" sz="1000" b="1" i="0" u="none" strike="noStrike" cap="none" dirty="0" smtClean="0">
                        <a:solidFill>
                          <a:srgbClr val="635F7C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9,2%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374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Социальная политика</a:t>
                      </a:r>
                      <a:endParaRPr lang="ru-RU" sz="1000" b="1" i="0" u="none" strike="noStrike" cap="none" dirty="0" smtClean="0">
                        <a:solidFill>
                          <a:srgbClr val="635F7C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2,5%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02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 cap="none" dirty="0" smtClean="0">
                        <a:solidFill>
                          <a:srgbClr val="635F7C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0,7%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756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Средства массовой информации</a:t>
                      </a:r>
                      <a:endParaRPr lang="ru-RU" sz="1000" b="1" i="0" u="none" strike="noStrike" cap="none" dirty="0" smtClean="0">
                        <a:solidFill>
                          <a:srgbClr val="635F7C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0,8%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0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Обслуживание муниципального долга</a:t>
                      </a:r>
                      <a:endParaRPr lang="ru-RU" sz="1000" b="1" i="0" u="none" strike="noStrike" cap="none" dirty="0" smtClean="0">
                        <a:solidFill>
                          <a:srgbClr val="635F7C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0,3%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603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cap="none" dirty="0" smtClean="0">
                          <a:solidFill>
                            <a:srgbClr val="635F7C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Национальная оборона</a:t>
                      </a: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ctr" latinLnBrk="0" hangingPunct="1"/>
                      <a:r>
                        <a:rPr lang="ru-RU" sz="900" b="1" u="none" strike="noStrike" kern="1200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0,1%</a:t>
                      </a:r>
                      <a:endParaRPr lang="ru-RU" sz="900" b="1" u="none" strike="noStrike" kern="1200" dirty="0">
                        <a:solidFill>
                          <a:srgbClr val="635F7C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97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Охрана окружающей среды</a:t>
                      </a:r>
                      <a:endParaRPr lang="ru-RU" sz="10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0,1</a:t>
                      </a:r>
                      <a:r>
                        <a:rPr lang="ru-RU" sz="900" b="1" u="none" strike="noStrike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9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65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 smtClean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Здравоохранение</a:t>
                      </a:r>
                      <a:endParaRPr lang="ru-RU" sz="10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900" b="1" u="none" strike="noStrike" dirty="0">
                          <a:solidFill>
                            <a:srgbClr val="635F7C"/>
                          </a:solidFill>
                          <a:effectLst/>
                          <a:latin typeface="+mj-lt"/>
                        </a:rPr>
                        <a:t>0,1%</a:t>
                      </a:r>
                      <a:endParaRPr lang="ru-RU" sz="900" b="1" i="0" u="none" strike="noStrike" dirty="0">
                        <a:solidFill>
                          <a:srgbClr val="635F7C"/>
                        </a:solidFill>
                        <a:effectLst/>
                        <a:latin typeface="+mj-lt"/>
                      </a:endParaRPr>
                    </a:p>
                  </a:txBody>
                  <a:tcPr marL="8578" marR="8578" marT="8578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921" y="1622461"/>
            <a:ext cx="2456016" cy="267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18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33"/>
          <p:cNvSpPr txBox="1">
            <a:spLocks noGrp="1"/>
          </p:cNvSpPr>
          <p:nvPr>
            <p:ph type="title"/>
          </p:nvPr>
        </p:nvSpPr>
        <p:spPr>
          <a:xfrm>
            <a:off x="310425" y="22595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800" dirty="0"/>
              <a:t>СВЕДЕНИЯ О КОЛИЧЕСТВЕ ПОДВЕДОМСТВЕННЫХ УЧАСТНИКОВ БЮДЖЕТНОГО ПРОЦЕССА, УЧРЕЖДЕНИЙ</a:t>
            </a:r>
            <a:endParaRPr sz="1800" dirty="0"/>
          </a:p>
        </p:txBody>
      </p:sp>
      <p:sp>
        <p:nvSpPr>
          <p:cNvPr id="507" name="Google Shape;507;p33"/>
          <p:cNvSpPr txBox="1">
            <a:spLocks noGrp="1"/>
          </p:cNvSpPr>
          <p:nvPr>
            <p:ph type="subTitle" idx="1"/>
          </p:nvPr>
        </p:nvSpPr>
        <p:spPr>
          <a:xfrm>
            <a:off x="857250" y="2905875"/>
            <a:ext cx="4800600" cy="13899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/>
            <a:r>
              <a:rPr lang="ru-RU" sz="1600" dirty="0" smtClean="0"/>
              <a:t>Расходы бюджета города Пыть-Яха распределены по 3 главным распорядителям средств бюджета, в ведении которых находится 25 муниципальных учреждений</a:t>
            </a:r>
            <a:endParaRPr lang="ru-RU" sz="1600" dirty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01833951"/>
              </p:ext>
            </p:extLst>
          </p:nvPr>
        </p:nvGraphicFramePr>
        <p:xfrm>
          <a:off x="257173" y="1000125"/>
          <a:ext cx="7372351" cy="2038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1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37"/>
          <p:cNvSpPr txBox="1">
            <a:spLocks noGrp="1"/>
          </p:cNvSpPr>
          <p:nvPr>
            <p:ph type="title"/>
          </p:nvPr>
        </p:nvSpPr>
        <p:spPr>
          <a:xfrm>
            <a:off x="211181" y="179553"/>
            <a:ext cx="7704000" cy="6979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СТРУКТУРА РАСХОДОВ БЮДЖЕТА ГОРОДА ПЫТЬ-ЯХА НА </a:t>
            </a:r>
            <a:r>
              <a:rPr lang="ru-RU" sz="2000" dirty="0" smtClean="0"/>
              <a:t>2025 </a:t>
            </a:r>
            <a:r>
              <a:rPr lang="ru-RU" sz="2000" dirty="0"/>
              <a:t>ГОД В РАЗРЕЗЕ ВИДОВ РАСХОДОВ</a:t>
            </a:r>
            <a:endParaRPr sz="2000" dirty="0"/>
          </a:p>
        </p:txBody>
      </p:sp>
      <p:graphicFrame>
        <p:nvGraphicFramePr>
          <p:cNvPr id="46" name="Диаграмма 45"/>
          <p:cNvGraphicFramePr/>
          <p:nvPr>
            <p:extLst>
              <p:ext uri="{D42A27DB-BD31-4B8C-83A1-F6EECF244321}">
                <p14:modId xmlns:p14="http://schemas.microsoft.com/office/powerpoint/2010/main" val="2179099954"/>
              </p:ext>
            </p:extLst>
          </p:nvPr>
        </p:nvGraphicFramePr>
        <p:xfrm>
          <a:off x="546981" y="1013643"/>
          <a:ext cx="8142135" cy="3775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7" name="Google Shape;571;p37"/>
          <p:cNvSpPr txBox="1">
            <a:spLocks noGrp="1"/>
          </p:cNvSpPr>
          <p:nvPr>
            <p:ph type="subTitle" idx="1"/>
          </p:nvPr>
        </p:nvSpPr>
        <p:spPr>
          <a:xfrm>
            <a:off x="3610639" y="2238998"/>
            <a:ext cx="2014817" cy="86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Общий объем расходов на 2025 год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 smtClean="0"/>
              <a:t>5 441 576,5</a:t>
            </a:r>
            <a:endParaRPr lang="ru-RU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тыс. рублей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641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36"/>
          <p:cNvSpPr/>
          <p:nvPr/>
        </p:nvSpPr>
        <p:spPr>
          <a:xfrm>
            <a:off x="3124973" y="1912866"/>
            <a:ext cx="2703444" cy="522419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chemeClr val="tx1"/>
                </a:solidFill>
                <a:latin typeface="Archivo"/>
                <a:ea typeface="Archivo"/>
                <a:cs typeface="Archivo"/>
                <a:sym typeface="Archivo"/>
              </a:rPr>
              <a:t>Детский бюджет</a:t>
            </a:r>
            <a:endParaRPr sz="1600" b="1" dirty="0">
              <a:solidFill>
                <a:schemeClr val="tx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45" name="Google Shape;545;p36"/>
          <p:cNvSpPr txBox="1">
            <a:spLocks noGrp="1"/>
          </p:cNvSpPr>
          <p:nvPr>
            <p:ph type="title"/>
          </p:nvPr>
        </p:nvSpPr>
        <p:spPr>
          <a:xfrm>
            <a:off x="91846" y="131153"/>
            <a:ext cx="7704000" cy="67617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 smtClean="0"/>
              <a:t>Поддержка семьи и детей </a:t>
            </a:r>
            <a:br>
              <a:rPr lang="ru-RU" sz="2800" dirty="0" smtClean="0"/>
            </a:br>
            <a:endParaRPr sz="2800" dirty="0"/>
          </a:p>
        </p:txBody>
      </p:sp>
      <p:sp>
        <p:nvSpPr>
          <p:cNvPr id="547" name="Google Shape;547;p36"/>
          <p:cNvSpPr/>
          <p:nvPr/>
        </p:nvSpPr>
        <p:spPr>
          <a:xfrm>
            <a:off x="774291" y="2033720"/>
            <a:ext cx="1464492" cy="310286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Образование</a:t>
            </a:r>
            <a:endParaRPr sz="120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48" name="Google Shape;548;p36"/>
          <p:cNvSpPr/>
          <p:nvPr/>
        </p:nvSpPr>
        <p:spPr>
          <a:xfrm>
            <a:off x="456945" y="3516598"/>
            <a:ext cx="1577460" cy="303883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Оздоровление</a:t>
            </a:r>
            <a:endParaRPr sz="120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49" name="Google Shape;549;p36"/>
          <p:cNvSpPr/>
          <p:nvPr/>
        </p:nvSpPr>
        <p:spPr>
          <a:xfrm>
            <a:off x="4301872" y="3605115"/>
            <a:ext cx="1707324" cy="441908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Поддержка семьи</a:t>
            </a:r>
            <a:endParaRPr sz="120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50" name="Google Shape;550;p36"/>
          <p:cNvSpPr/>
          <p:nvPr/>
        </p:nvSpPr>
        <p:spPr>
          <a:xfrm>
            <a:off x="5896811" y="3276667"/>
            <a:ext cx="1602674" cy="342817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Занятость</a:t>
            </a:r>
            <a:endParaRPr sz="120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55" name="Google Shape;555;p36"/>
          <p:cNvSpPr txBox="1"/>
          <p:nvPr/>
        </p:nvSpPr>
        <p:spPr>
          <a:xfrm>
            <a:off x="345382" y="2562093"/>
            <a:ext cx="1677600" cy="78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2025 – 2 275 742,2</a:t>
            </a: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2026 – 2 254 838,8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2027 – 2 257 557,8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</a:t>
            </a:r>
            <a:endParaRPr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556" name="Google Shape;556;p36"/>
          <p:cNvSpPr txBox="1"/>
          <p:nvPr/>
        </p:nvSpPr>
        <p:spPr>
          <a:xfrm>
            <a:off x="6161890" y="3900250"/>
            <a:ext cx="1675800" cy="586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2025 – 3 866,1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2026 – 3 866,1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2027 – 3 866,1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557" name="Google Shape;557;p36"/>
          <p:cNvSpPr txBox="1"/>
          <p:nvPr/>
        </p:nvSpPr>
        <p:spPr>
          <a:xfrm>
            <a:off x="23173" y="4091731"/>
            <a:ext cx="1677600" cy="756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5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48 646,1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6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48 646,1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7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48 646,1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558" name="Google Shape;558;p36"/>
          <p:cNvSpPr txBox="1"/>
          <p:nvPr/>
        </p:nvSpPr>
        <p:spPr>
          <a:xfrm>
            <a:off x="4516887" y="4233538"/>
            <a:ext cx="1675800" cy="586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5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67 962,4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lvl="0"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6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67 739,8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lvl="0" algn="ctr">
              <a:lnSpc>
                <a:spcPct val="115000"/>
              </a:lnSpc>
            </a:pP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7</a:t>
            </a:r>
            <a:r>
              <a:rPr lang="en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–</a:t>
            </a: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66 851,5</a:t>
            </a:r>
            <a:endParaRPr lang="en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cxnSp>
        <p:nvCxnSpPr>
          <p:cNvPr id="559" name="Google Shape;559;p36"/>
          <p:cNvCxnSpPr>
            <a:stCxn id="547" idx="2"/>
            <a:endCxn id="555" idx="0"/>
          </p:cNvCxnSpPr>
          <p:nvPr/>
        </p:nvCxnSpPr>
        <p:spPr>
          <a:xfrm flipH="1">
            <a:off x="1184182" y="2344006"/>
            <a:ext cx="322355" cy="218087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cxnSp>
        <p:nvCxnSpPr>
          <p:cNvPr id="560" name="Google Shape;560;p36"/>
          <p:cNvCxnSpPr>
            <a:stCxn id="548" idx="2"/>
            <a:endCxn id="557" idx="0"/>
          </p:cNvCxnSpPr>
          <p:nvPr/>
        </p:nvCxnSpPr>
        <p:spPr>
          <a:xfrm flipH="1">
            <a:off x="861973" y="3820481"/>
            <a:ext cx="383702" cy="271250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cxnSp>
        <p:nvCxnSpPr>
          <p:cNvPr id="561" name="Google Shape;561;p36"/>
          <p:cNvCxnSpPr>
            <a:stCxn id="549" idx="2"/>
            <a:endCxn id="558" idx="0"/>
          </p:cNvCxnSpPr>
          <p:nvPr/>
        </p:nvCxnSpPr>
        <p:spPr>
          <a:xfrm>
            <a:off x="5155534" y="4047023"/>
            <a:ext cx="199253" cy="186515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cxnSp>
        <p:nvCxnSpPr>
          <p:cNvPr id="562" name="Google Shape;562;p36"/>
          <p:cNvCxnSpPr>
            <a:stCxn id="550" idx="2"/>
            <a:endCxn id="556" idx="0"/>
          </p:cNvCxnSpPr>
          <p:nvPr/>
        </p:nvCxnSpPr>
        <p:spPr>
          <a:xfrm>
            <a:off x="6698148" y="3619484"/>
            <a:ext cx="301642" cy="280766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sp>
        <p:nvSpPr>
          <p:cNvPr id="52" name="Google Shape;550;p36"/>
          <p:cNvSpPr/>
          <p:nvPr/>
        </p:nvSpPr>
        <p:spPr>
          <a:xfrm>
            <a:off x="7268850" y="2726433"/>
            <a:ext cx="1679329" cy="416609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Обеспечение жильем</a:t>
            </a:r>
            <a:endParaRPr sz="120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56" name="Google Shape;556;p36"/>
          <p:cNvSpPr txBox="1"/>
          <p:nvPr/>
        </p:nvSpPr>
        <p:spPr>
          <a:xfrm>
            <a:off x="7617979" y="3382147"/>
            <a:ext cx="1675800" cy="515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2025 – 5 705,0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2026 – 6 349,3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2027 – 6 349,3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cxnSp>
        <p:nvCxnSpPr>
          <p:cNvPr id="57" name="Google Shape;562;p36"/>
          <p:cNvCxnSpPr>
            <a:stCxn id="52" idx="2"/>
            <a:endCxn id="56" idx="0"/>
          </p:cNvCxnSpPr>
          <p:nvPr/>
        </p:nvCxnSpPr>
        <p:spPr>
          <a:xfrm>
            <a:off x="8108515" y="3143042"/>
            <a:ext cx="347364" cy="239105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graphicFrame>
        <p:nvGraphicFramePr>
          <p:cNvPr id="60" name="Схема 59"/>
          <p:cNvGraphicFramePr/>
          <p:nvPr>
            <p:extLst/>
          </p:nvPr>
        </p:nvGraphicFramePr>
        <p:xfrm>
          <a:off x="128247" y="776746"/>
          <a:ext cx="6033643" cy="1134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Картинки для презентации счастливая семья - 76 фото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011" y="448925"/>
            <a:ext cx="2689905" cy="224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Google Shape;849;p47"/>
          <p:cNvSpPr txBox="1">
            <a:spLocks/>
          </p:cNvSpPr>
          <p:nvPr/>
        </p:nvSpPr>
        <p:spPr>
          <a:xfrm>
            <a:off x="4743409" y="2152837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(тыс. рублей)</a:t>
            </a:r>
            <a:endParaRPr lang="en-US" sz="1050" i="1" dirty="0"/>
          </a:p>
        </p:txBody>
      </p:sp>
      <p:sp>
        <p:nvSpPr>
          <p:cNvPr id="27" name="Google Shape;547;p36"/>
          <p:cNvSpPr/>
          <p:nvPr/>
        </p:nvSpPr>
        <p:spPr>
          <a:xfrm>
            <a:off x="2212467" y="3530546"/>
            <a:ext cx="2012712" cy="516477"/>
          </a:xfrm>
          <a:prstGeom prst="roundRect">
            <a:avLst>
              <a:gd name="adj" fmla="val 50000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05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Развитие в области культуры, спорта и молодежной политики</a:t>
            </a:r>
            <a:endParaRPr sz="105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8" name="Google Shape;555;p36"/>
          <p:cNvSpPr txBox="1"/>
          <p:nvPr/>
        </p:nvSpPr>
        <p:spPr>
          <a:xfrm>
            <a:off x="2247102" y="4279632"/>
            <a:ext cx="1677600" cy="7831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2025 – 389 998,7</a:t>
            </a: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2026 – 377 566,7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algn="ctr">
              <a:lnSpc>
                <a:spcPct val="115000"/>
              </a:lnSpc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2027 – 351 538,6</a:t>
            </a:r>
            <a:endParaRPr lang="ru-RU"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 </a:t>
            </a:r>
            <a:endParaRPr sz="12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cxnSp>
        <p:nvCxnSpPr>
          <p:cNvPr id="29" name="Google Shape;559;p36"/>
          <p:cNvCxnSpPr>
            <a:stCxn id="27" idx="2"/>
            <a:endCxn id="28" idx="0"/>
          </p:cNvCxnSpPr>
          <p:nvPr/>
        </p:nvCxnSpPr>
        <p:spPr>
          <a:xfrm flipH="1">
            <a:off x="3085902" y="4047023"/>
            <a:ext cx="132921" cy="232609"/>
          </a:xfrm>
          <a:prstGeom prst="straightConnector1">
            <a:avLst/>
          </a:prstGeom>
          <a:noFill/>
          <a:ln w="9525" cap="flat" cmpd="sng">
            <a:solidFill>
              <a:schemeClr val="lt2"/>
            </a:solidFill>
            <a:prstDash val="lgDash"/>
            <a:round/>
            <a:headEnd type="none" w="med" len="med"/>
            <a:tailEnd type="oval" w="med" len="med"/>
          </a:ln>
        </p:spPr>
      </p:cxnSp>
      <p:cxnSp>
        <p:nvCxnSpPr>
          <p:cNvPr id="8" name="Прямая соединительная линия 7"/>
          <p:cNvCxnSpPr>
            <a:stCxn id="546" idx="1"/>
            <a:endCxn id="547" idx="3"/>
          </p:cNvCxnSpPr>
          <p:nvPr/>
        </p:nvCxnSpPr>
        <p:spPr>
          <a:xfrm flipH="1">
            <a:off x="2238783" y="2174076"/>
            <a:ext cx="886190" cy="14787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4301872" y="2427891"/>
            <a:ext cx="7668" cy="335842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022982" y="2738330"/>
            <a:ext cx="5086478" cy="16300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1700773" y="2730656"/>
            <a:ext cx="326043" cy="785942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3718439" y="2761666"/>
            <a:ext cx="575997" cy="770756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>
            <a:endCxn id="549" idx="0"/>
          </p:cNvCxnSpPr>
          <p:nvPr/>
        </p:nvCxnSpPr>
        <p:spPr>
          <a:xfrm>
            <a:off x="4311588" y="2761226"/>
            <a:ext cx="843946" cy="843889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endCxn id="550" idx="0"/>
          </p:cNvCxnSpPr>
          <p:nvPr/>
        </p:nvCxnSpPr>
        <p:spPr>
          <a:xfrm>
            <a:off x="5824196" y="2765898"/>
            <a:ext cx="873952" cy="510769"/>
          </a:xfrm>
          <a:prstGeom prst="line">
            <a:avLst/>
          </a:prstGeom>
          <a:ln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21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189059" y="177181"/>
            <a:ext cx="7704000" cy="827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400" dirty="0"/>
              <a:t>РЕАЛИЗАЦИЯ НАЦИОНАЛЬНЫХ ПРОЕКТОВ В ГОРОДЕ </a:t>
            </a:r>
            <a:r>
              <a:rPr lang="ru-RU" sz="2400" dirty="0" smtClean="0"/>
              <a:t>ПЫТЬ-ЯХ В 2025-2027 </a:t>
            </a:r>
            <a:r>
              <a:rPr lang="ru-RU" sz="2400" dirty="0"/>
              <a:t>ГОДАХ</a:t>
            </a:r>
            <a:br>
              <a:rPr lang="ru-RU" sz="2400" dirty="0"/>
            </a:br>
            <a:endParaRPr sz="2400" dirty="0"/>
          </a:p>
        </p:txBody>
      </p:sp>
      <p:sp>
        <p:nvSpPr>
          <p:cNvPr id="52" name="Google Shape;849;p47"/>
          <p:cNvSpPr txBox="1">
            <a:spLocks/>
          </p:cNvSpPr>
          <p:nvPr/>
        </p:nvSpPr>
        <p:spPr>
          <a:xfrm>
            <a:off x="7313253" y="839367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тыс. рублей</a:t>
            </a:r>
            <a:endParaRPr lang="en-US" sz="1050" i="1" dirty="0"/>
          </a:p>
        </p:txBody>
      </p:sp>
      <p:graphicFrame>
        <p:nvGraphicFramePr>
          <p:cNvPr id="65" name="Таблица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998176"/>
              </p:ext>
            </p:extLst>
          </p:nvPr>
        </p:nvGraphicFramePr>
        <p:xfrm>
          <a:off x="252423" y="1077692"/>
          <a:ext cx="8588970" cy="3949368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64630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464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0464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166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5181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Наименование национального / регионального проекта 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2025 </a:t>
                      </a:r>
                      <a:r>
                        <a:rPr lang="ru-RU" sz="1000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2026 </a:t>
                      </a:r>
                      <a:r>
                        <a:rPr lang="ru-RU" sz="1000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2027 </a:t>
                      </a:r>
                      <a:r>
                        <a:rPr lang="ru-RU" sz="1000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388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</a:rPr>
                        <a:t>Всего на реализацию национальных проектов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502 706,8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506 307,5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491 585,0</a:t>
                      </a:r>
                      <a:endParaRPr lang="ru-RU" sz="9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72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chemeClr val="tx1"/>
                          </a:solidFill>
                          <a:effectLst/>
                        </a:rPr>
                        <a:t>Национальный проект </a:t>
                      </a: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«Молодежь и дети»</a:t>
                      </a:r>
                      <a:endParaRPr lang="ru-RU" sz="9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6 524,5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6 760,3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6 760,3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515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«Мы вместе (Воспитание гармонично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развитой личности)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5 801,0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5 801,0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5 801,0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99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«Педагоги и наставники"</a:t>
                      </a:r>
                      <a:endParaRPr lang="ru-RU" sz="9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723,5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959,3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959,3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2107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chemeClr val="tx1"/>
                          </a:solidFill>
                          <a:effectLst/>
                        </a:rPr>
                        <a:t>Национальный проект </a:t>
                      </a: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«Инфраструктура для жизни»</a:t>
                      </a:r>
                      <a:endParaRPr lang="ru-RU" sz="9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67 805,8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306 525,3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373 646,9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857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«Жилье"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59 570,5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306 525,3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373 646,9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15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«Формирование комфортной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городской среды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8 235,3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076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>
                          <a:solidFill>
                            <a:schemeClr val="tx1"/>
                          </a:solidFill>
                          <a:effectLst/>
                        </a:rPr>
                        <a:t>Национальный проект </a:t>
                      </a: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«Эффективная и конкурентная экономика»</a:t>
                      </a:r>
                      <a:endParaRPr lang="ru-RU" sz="9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076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«Малое и среднее предпринимательство и поддержка индивидуальной предпринимательской инициативы 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4 376,5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235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Региональные проекты, направленные на достижение показателей федеральных проектов, не входящих в состав национальных проектов</a:t>
                      </a:r>
                      <a:endParaRPr lang="ru-RU" sz="9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84 095,1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96 554,9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106 801,3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6446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«Сохранение</a:t>
                      </a:r>
                      <a:r>
                        <a:rPr lang="ru-RU" sz="900" b="0" baseline="0" dirty="0" smtClean="0">
                          <a:solidFill>
                            <a:schemeClr val="tx1"/>
                          </a:solidFill>
                          <a:effectLst/>
                        </a:rPr>
                        <a:t> культурного и исторического наследия»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465,9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476,1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467,6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83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«Содействие субъектам Российской Федерации в реализации полномочий по оказанию государственной поддержки гражданам в обеспечении жильем и оплате жилищно-коммунальных услуг"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83 629,2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96 078,8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106 333,7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107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b="1" i="1" dirty="0" smtClean="0">
                          <a:solidFill>
                            <a:schemeClr val="tx1"/>
                          </a:solidFill>
                          <a:effectLst/>
                        </a:rPr>
                        <a:t>Региональные проекты, направленные на достижение социально-экономического развития</a:t>
                      </a:r>
                      <a:r>
                        <a:rPr lang="ru-RU" sz="900" b="1" i="1" baseline="0" dirty="0" smtClean="0">
                          <a:solidFill>
                            <a:schemeClr val="tx1"/>
                          </a:solidFill>
                          <a:effectLst/>
                        </a:rPr>
                        <a:t> Ханты-Мансийского автономного округа -Югры</a:t>
                      </a:r>
                      <a:endParaRPr lang="ru-RU" sz="900" b="1" i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339 446,5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92 090,5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274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</a:t>
                      </a: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«Укрепление материально-технической базы учреждений спорта"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214 511,4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92 090,5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9129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chemeClr val="tx1"/>
                          </a:solidFill>
                          <a:effectLst/>
                        </a:rPr>
                        <a:t>Региональный проект «Строительство (реконструкция) автомобильных дорог общего пользования местного значения"</a:t>
                      </a:r>
                      <a:endParaRPr lang="ru-RU" sz="9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124</a:t>
                      </a:r>
                      <a:r>
                        <a:rPr lang="en-US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935,1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657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Пенсия пожилых людей PNG , Старший, жизнь, престарелые PNG картинки и пнг  PSD рисунок для бесплатной загрузк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939" y="2764210"/>
            <a:ext cx="2196067" cy="233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0" name="Google Shape;570;p37"/>
          <p:cNvSpPr txBox="1">
            <a:spLocks noGrp="1"/>
          </p:cNvSpPr>
          <p:nvPr>
            <p:ph type="title"/>
          </p:nvPr>
        </p:nvSpPr>
        <p:spPr>
          <a:xfrm>
            <a:off x="227019" y="150827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400" dirty="0"/>
              <a:t>ИСПОЛНЕНИЕ ПУБЛИЧНЫХ НОРМАТИВНЫХ ОБЯЗАТЕЛЬСТВ ГОРОДА ПЫТЬ-ЯХА</a:t>
            </a:r>
            <a:endParaRPr sz="2400" dirty="0"/>
          </a:p>
        </p:txBody>
      </p:sp>
      <p:graphicFrame>
        <p:nvGraphicFramePr>
          <p:cNvPr id="8" name="Схема 7"/>
          <p:cNvGraphicFramePr/>
          <p:nvPr>
            <p:extLst/>
          </p:nvPr>
        </p:nvGraphicFramePr>
        <p:xfrm>
          <a:off x="762769" y="1225201"/>
          <a:ext cx="7816455" cy="3279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9" name="Google Shape;535;p35"/>
          <p:cNvSpPr txBox="1">
            <a:spLocks noGrp="1"/>
          </p:cNvSpPr>
          <p:nvPr>
            <p:ph type="subTitle" idx="1"/>
          </p:nvPr>
        </p:nvSpPr>
        <p:spPr>
          <a:xfrm>
            <a:off x="227019" y="3072764"/>
            <a:ext cx="928248" cy="331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/>
              <a:t>2025 год</a:t>
            </a:r>
            <a:endParaRPr sz="1200" b="1" dirty="0"/>
          </a:p>
        </p:txBody>
      </p:sp>
      <p:sp>
        <p:nvSpPr>
          <p:cNvPr id="40" name="Google Shape;535;p35"/>
          <p:cNvSpPr txBox="1">
            <a:spLocks noGrp="1"/>
          </p:cNvSpPr>
          <p:nvPr>
            <p:ph type="subTitle" idx="1"/>
          </p:nvPr>
        </p:nvSpPr>
        <p:spPr>
          <a:xfrm>
            <a:off x="227019" y="3555533"/>
            <a:ext cx="928248" cy="331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/>
              <a:t>2026 год</a:t>
            </a:r>
            <a:endParaRPr sz="1200" b="1" dirty="0"/>
          </a:p>
        </p:txBody>
      </p:sp>
      <p:sp>
        <p:nvSpPr>
          <p:cNvPr id="41" name="Google Shape;535;p35"/>
          <p:cNvSpPr txBox="1">
            <a:spLocks noGrp="1"/>
          </p:cNvSpPr>
          <p:nvPr>
            <p:ph type="subTitle" idx="1"/>
          </p:nvPr>
        </p:nvSpPr>
        <p:spPr>
          <a:xfrm>
            <a:off x="227019" y="4038302"/>
            <a:ext cx="928248" cy="33190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b="1" dirty="0" smtClean="0"/>
              <a:t>2027 год</a:t>
            </a:r>
            <a:endParaRPr sz="1200" b="1" dirty="0"/>
          </a:p>
        </p:txBody>
      </p:sp>
      <p:sp>
        <p:nvSpPr>
          <p:cNvPr id="42" name="Google Shape;849;p47"/>
          <p:cNvSpPr txBox="1">
            <a:spLocks/>
          </p:cNvSpPr>
          <p:nvPr/>
        </p:nvSpPr>
        <p:spPr>
          <a:xfrm>
            <a:off x="7113367" y="893958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тыс. рублей</a:t>
            </a:r>
            <a:endParaRPr lang="en-US" sz="1050" i="1" dirty="0"/>
          </a:p>
        </p:txBody>
      </p:sp>
    </p:spTree>
    <p:extLst>
      <p:ext uri="{BB962C8B-B14F-4D97-AF65-F5344CB8AC3E}">
        <p14:creationId xmlns:p14="http://schemas.microsoft.com/office/powerpoint/2010/main" val="3819974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189058" y="177181"/>
            <a:ext cx="8223421" cy="827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РАСХОДЫ БЮДЖЕТА НА РЕАЛИЗАЦИЮ МУНИЦИПАЛЬНЫХ ПРОГРАММ И НЕПРОГРАММНУЮ ДЕЯТЕЛЬНОСТЬ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sz="2000" dirty="0"/>
          </a:p>
        </p:txBody>
      </p:sp>
      <p:sp>
        <p:nvSpPr>
          <p:cNvPr id="52" name="Google Shape;849;p47"/>
          <p:cNvSpPr txBox="1">
            <a:spLocks/>
          </p:cNvSpPr>
          <p:nvPr/>
        </p:nvSpPr>
        <p:spPr>
          <a:xfrm>
            <a:off x="7313253" y="839367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тыс. рублей</a:t>
            </a:r>
            <a:endParaRPr lang="en-US" sz="1050" i="1" dirty="0"/>
          </a:p>
        </p:txBody>
      </p:sp>
      <p:graphicFrame>
        <p:nvGraphicFramePr>
          <p:cNvPr id="65" name="Таблица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038812"/>
              </p:ext>
            </p:extLst>
          </p:nvPr>
        </p:nvGraphicFramePr>
        <p:xfrm>
          <a:off x="252424" y="1167312"/>
          <a:ext cx="8234069" cy="2225149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48682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541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5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0308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81348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4343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</a:rPr>
                        <a:t>Показатели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202</a:t>
                      </a:r>
                      <a:r>
                        <a:rPr lang="en-US" sz="1000" kern="1200" dirty="0" smtClean="0"/>
                        <a:t>4</a:t>
                      </a:r>
                      <a:r>
                        <a:rPr lang="ru-RU" sz="1000" kern="1200" dirty="0" smtClean="0"/>
                        <a:t> </a:t>
                      </a:r>
                      <a:r>
                        <a:rPr lang="ru-RU" sz="1000" kern="1200" dirty="0"/>
                        <a:t>год </a:t>
                      </a:r>
                      <a:endParaRPr lang="ru-RU" sz="1000" kern="1200" dirty="0" smtClean="0"/>
                    </a:p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(Решение Думы </a:t>
                      </a:r>
                      <a:r>
                        <a:rPr lang="en-US" sz="1000" kern="1200" dirty="0" smtClean="0"/>
                        <a:t>252</a:t>
                      </a:r>
                      <a:r>
                        <a:rPr lang="ru-RU" sz="1000" kern="1200" dirty="0" smtClean="0"/>
                        <a:t>)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kern="1200" dirty="0" smtClean="0"/>
                        <a:t>Проект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449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b="1" kern="1200" dirty="0" smtClean="0"/>
                        <a:t>202</a:t>
                      </a:r>
                      <a:r>
                        <a:rPr lang="en-US" sz="1000" b="1" kern="1200" dirty="0" smtClean="0"/>
                        <a:t>5</a:t>
                      </a:r>
                      <a:r>
                        <a:rPr lang="ru-RU" sz="1000" b="1" kern="1200" dirty="0" smtClean="0"/>
                        <a:t> </a:t>
                      </a:r>
                      <a:r>
                        <a:rPr lang="ru-RU" sz="1000" b="1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/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b="1" kern="1200" dirty="0" smtClean="0"/>
                        <a:t>202</a:t>
                      </a:r>
                      <a:r>
                        <a:rPr lang="en-US" sz="1000" b="1" kern="1200" dirty="0" smtClean="0"/>
                        <a:t>6</a:t>
                      </a:r>
                      <a:r>
                        <a:rPr lang="ru-RU" sz="1000" b="1" kern="1200" dirty="0" smtClean="0"/>
                        <a:t> </a:t>
                      </a:r>
                      <a:r>
                        <a:rPr lang="ru-RU" sz="1000" b="1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/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1000" b="1" kern="1200" dirty="0" smtClean="0"/>
                        <a:t>202</a:t>
                      </a:r>
                      <a:r>
                        <a:rPr lang="en-US" sz="1000" b="1" kern="1200" dirty="0" smtClean="0"/>
                        <a:t>7</a:t>
                      </a:r>
                      <a:r>
                        <a:rPr lang="ru-RU" sz="1000" b="1" kern="1200" dirty="0" smtClean="0"/>
                        <a:t> </a:t>
                      </a:r>
                      <a:r>
                        <a:rPr lang="ru-RU" sz="1000" b="1" kern="1200" dirty="0"/>
                        <a:t>год</a:t>
                      </a: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/>
                </a:tc>
              </a:tr>
              <a:tr h="3475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Расходы бюджета города - всего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900" b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5 038 345,9</a:t>
                      </a:r>
                      <a:endParaRPr lang="ru-RU" sz="900" b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900" b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5 441 576,5</a:t>
                      </a:r>
                      <a:endParaRPr lang="ru-RU" sz="900" b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900" b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5 351 085,6</a:t>
                      </a:r>
                      <a:endParaRPr lang="ru-RU" sz="900" b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en-US" sz="900" b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5 241 384,8</a:t>
                      </a:r>
                      <a:endParaRPr lang="ru-RU" sz="900" b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845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в том числе условно утвержденные расходы</a:t>
                      </a:r>
                      <a:endParaRPr lang="ru-RU" sz="9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i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0,0</a:t>
                      </a:r>
                      <a:endParaRPr lang="ru-RU" sz="900" i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i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0,0</a:t>
                      </a:r>
                      <a:endParaRPr lang="ru-RU" sz="900" i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i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65 062,3</a:t>
                      </a:r>
                      <a:endParaRPr lang="ru-RU" sz="900" i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200"/>
                        </a:spcAft>
                        <a:buNone/>
                      </a:pPr>
                      <a:r>
                        <a:rPr lang="ru-RU" sz="900" i="1" dirty="0" smtClean="0">
                          <a:solidFill>
                            <a:schemeClr val="dk1"/>
                          </a:solidFill>
                          <a:latin typeface="+mn-lt"/>
                          <a:ea typeface="Manrope"/>
                          <a:cs typeface="Manrope"/>
                          <a:sym typeface="Manrope"/>
                        </a:rPr>
                        <a:t>125 903,2</a:t>
                      </a:r>
                      <a:endParaRPr lang="ru-RU" sz="900" i="1" dirty="0">
                        <a:solidFill>
                          <a:schemeClr val="dk1"/>
                        </a:solidFill>
                        <a:latin typeface="+mn-lt"/>
                        <a:ea typeface="Manrope"/>
                        <a:cs typeface="Manrope"/>
                        <a:sym typeface="Manrope"/>
                      </a:endParaRPr>
                    </a:p>
                  </a:txBody>
                  <a:tcPr marL="91425" marR="9142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29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Расходы бюджета города без учета условно утвержденных расходов</a:t>
                      </a: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5 038 345,9</a:t>
                      </a:r>
                      <a:endParaRPr lang="ru-RU" sz="900" b="1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5 441 576,5</a:t>
                      </a:r>
                      <a:endParaRPr lang="ru-RU" sz="900" b="1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5 286</a:t>
                      </a:r>
                      <a:r>
                        <a:rPr lang="ru-RU" sz="900" b="1" i="0" u="none" strike="noStrike" baseline="0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 023,3</a:t>
                      </a:r>
                      <a:endParaRPr lang="ru-RU" sz="900" b="1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1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5 115 481,6</a:t>
                      </a:r>
                      <a:endParaRPr lang="ru-RU" sz="900" b="1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44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Расходы на реализацию муниципальных программ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4 987 317,1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5 390 170,9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5 234 560,9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5 063 686,5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71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удельный вес в расходах, %</a:t>
                      </a:r>
                      <a:endParaRPr lang="ru-RU" sz="9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99,0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99,1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99,0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99,0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63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Расходы на непрограммную 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деятельность (без учета условно утвержденных расходов)</a:t>
                      </a:r>
                      <a:endParaRPr lang="ru-RU" sz="9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51 028,8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51 405,6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51 462,4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51 795,1</a:t>
                      </a:r>
                      <a:endParaRPr lang="ru-RU" sz="900" b="0" i="0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02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900" i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удельный вес в расходах, %</a:t>
                      </a:r>
                      <a:endParaRPr lang="ru-RU" sz="9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1,0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0,9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1,0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900" b="0" i="1" u="none" strike="noStrike" dirty="0" smtClean="0">
                          <a:solidFill>
                            <a:srgbClr val="092241"/>
                          </a:solidFill>
                          <a:effectLst/>
                          <a:latin typeface="+mn-lt"/>
                        </a:rPr>
                        <a:t>1,0</a:t>
                      </a:r>
                      <a:endParaRPr lang="ru-RU" sz="900" b="0" i="1" u="none" strike="noStrike" dirty="0">
                        <a:solidFill>
                          <a:srgbClr val="09224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" name="Google Shape;507;p33"/>
          <p:cNvSpPr txBox="1">
            <a:spLocks noGrp="1"/>
          </p:cNvSpPr>
          <p:nvPr>
            <p:ph type="subTitle" idx="1"/>
          </p:nvPr>
        </p:nvSpPr>
        <p:spPr>
          <a:xfrm>
            <a:off x="252424" y="3554784"/>
            <a:ext cx="5289108" cy="1064924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050" b="1" dirty="0">
                <a:solidFill>
                  <a:schemeClr val="tx1"/>
                </a:solidFill>
              </a:rPr>
              <a:t>Муниципальная программа </a:t>
            </a:r>
            <a:r>
              <a:rPr lang="ru-RU" sz="1050" dirty="0">
                <a:solidFill>
                  <a:schemeClr val="tx1"/>
                </a:solidFill>
              </a:rPr>
              <a:t>-  это документ стратегического планирования, содержащий комплекс планируемых мероприятий, взаимоувязанных по задачам, срокам осуществления, исполнителям и ресурсам и обеспечивающих наиболее эффективное достижение целей и решение задач социально-экономического развития города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D70B420-B7BE-4F79-9E81-0FA3024DFC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2119" y="3694831"/>
            <a:ext cx="138405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99,1</a:t>
            </a:r>
            <a:r>
              <a:rPr kumimoji="0" lang="ru-RU" altLang="ru-RU" sz="1050" b="0" i="0" u="none" strike="noStrike" cap="none" normalizeH="0" baseline="0" dirty="0" smtClean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доля программных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50" b="0" i="0" u="none" strike="noStrike" cap="none" normalizeH="0" baseline="0" dirty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расходов бюджета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Прямоугольник 21">
            <a:extLst>
              <a:ext uri="{FF2B5EF4-FFF2-40B4-BE49-F238E27FC236}">
                <a16:creationId xmlns:a16="http://schemas.microsoft.com/office/drawing/2014/main" xmlns="" id="{7FB376CC-AAE8-40D5-943A-769EC956A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5785" y="3694027"/>
            <a:ext cx="148353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400" dirty="0">
                <a:solidFill>
                  <a:srgbClr val="052F61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kumimoji="0" lang="ru-RU" altLang="ru-RU" sz="1050" b="0" i="0" u="none" strike="noStrike" cap="none" normalizeH="0" baseline="0" dirty="0">
                <a:ln>
                  <a:noFill/>
                </a:ln>
                <a:solidFill>
                  <a:srgbClr val="052F61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муниципальная программа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TextBox 22">
            <a:extLst>
              <a:ext uri="{FF2B5EF4-FFF2-40B4-BE49-F238E27FC236}">
                <a16:creationId xmlns:a16="http://schemas.microsoft.com/office/drawing/2014/main" xmlns="" id="{FF2C766B-A6F7-4104-B571-2B780C878B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89116" y="3867729"/>
            <a:ext cx="395288" cy="439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21730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70551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31"/>
          <p:cNvSpPr txBox="1">
            <a:spLocks noGrp="1"/>
          </p:cNvSpPr>
          <p:nvPr>
            <p:ph type="title"/>
          </p:nvPr>
        </p:nvSpPr>
        <p:spPr>
          <a:xfrm>
            <a:off x="233303" y="98432"/>
            <a:ext cx="7704000" cy="572700"/>
          </a:xfrm>
          <a:prstGeom prst="rect">
            <a:avLst/>
          </a:prstGeom>
          <a:effectLst/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Основные показатели прогноза </a:t>
            </a:r>
            <a:r>
              <a:rPr lang="ru-RU" sz="2000" dirty="0" smtClean="0"/>
              <a:t>социально-экономического </a:t>
            </a:r>
            <a:r>
              <a:rPr lang="ru-RU" sz="2000" dirty="0"/>
              <a:t>развития города Пыть-Яха на </a:t>
            </a:r>
            <a:r>
              <a:rPr lang="ru-RU" sz="2000" dirty="0" smtClean="0"/>
              <a:t>2025-2027 </a:t>
            </a:r>
            <a:r>
              <a:rPr lang="ru-RU" sz="2000" dirty="0"/>
              <a:t>годы</a:t>
            </a:r>
            <a:endParaRPr sz="2000" dirty="0"/>
          </a:p>
        </p:txBody>
      </p:sp>
      <p:sp>
        <p:nvSpPr>
          <p:cNvPr id="482" name="Google Shape;482;p31"/>
          <p:cNvSpPr txBox="1"/>
          <p:nvPr/>
        </p:nvSpPr>
        <p:spPr>
          <a:xfrm>
            <a:off x="498774" y="794792"/>
            <a:ext cx="8025794" cy="3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Параметры бюджета города Пыть-Яха на </a:t>
            </a:r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2025 </a:t>
            </a:r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год и на плановый период </a:t>
            </a:r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2026 </a:t>
            </a:r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и </a:t>
            </a:r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2027 годов </a:t>
            </a:r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рассчитаны на основании базового варианта прогноза социально-экономического развития города </a:t>
            </a:r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Пыть-Яха</a:t>
            </a:r>
            <a:endParaRPr lang="ru-RU" sz="1200" i="1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graphicFrame>
        <p:nvGraphicFramePr>
          <p:cNvPr id="7" name="Диаграмма 6"/>
          <p:cNvGraphicFramePr/>
          <p:nvPr>
            <p:extLst/>
          </p:nvPr>
        </p:nvGraphicFramePr>
        <p:xfrm>
          <a:off x="233303" y="1401968"/>
          <a:ext cx="2089568" cy="1697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/>
          </p:nvPr>
        </p:nvGraphicFramePr>
        <p:xfrm>
          <a:off x="2322871" y="1398717"/>
          <a:ext cx="2089568" cy="1697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/>
          </p:nvPr>
        </p:nvGraphicFramePr>
        <p:xfrm>
          <a:off x="4616297" y="1397016"/>
          <a:ext cx="2089568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Диаграмма 9"/>
          <p:cNvGraphicFramePr/>
          <p:nvPr>
            <p:extLst/>
          </p:nvPr>
        </p:nvGraphicFramePr>
        <p:xfrm>
          <a:off x="6502007" y="1403707"/>
          <a:ext cx="2109019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Диаграмма 11"/>
          <p:cNvGraphicFramePr/>
          <p:nvPr>
            <p:extLst/>
          </p:nvPr>
        </p:nvGraphicFramePr>
        <p:xfrm>
          <a:off x="233303" y="3100710"/>
          <a:ext cx="2089568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3" name="Диаграмма 12"/>
          <p:cNvGraphicFramePr/>
          <p:nvPr>
            <p:extLst/>
          </p:nvPr>
        </p:nvGraphicFramePr>
        <p:xfrm>
          <a:off x="2322871" y="3095718"/>
          <a:ext cx="2089568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4" name="Диаграмма 13"/>
          <p:cNvGraphicFramePr/>
          <p:nvPr>
            <p:extLst/>
          </p:nvPr>
        </p:nvGraphicFramePr>
        <p:xfrm>
          <a:off x="4412439" y="3098969"/>
          <a:ext cx="2089568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8" name="Диаграмма 17"/>
          <p:cNvGraphicFramePr/>
          <p:nvPr>
            <p:extLst/>
          </p:nvPr>
        </p:nvGraphicFramePr>
        <p:xfrm>
          <a:off x="6502006" y="3094848"/>
          <a:ext cx="2109019" cy="169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2" name="Google Shape;5236;p68"/>
          <p:cNvSpPr/>
          <p:nvPr/>
        </p:nvSpPr>
        <p:spPr>
          <a:xfrm>
            <a:off x="8185315" y="3210197"/>
            <a:ext cx="339253" cy="259056"/>
          </a:xfrm>
          <a:custGeom>
            <a:avLst/>
            <a:gdLst/>
            <a:ahLst/>
            <a:cxnLst/>
            <a:rect l="l" t="t" r="r" b="b"/>
            <a:pathLst>
              <a:path w="19273" h="14717" extrusionOk="0">
                <a:moveTo>
                  <a:pt x="5120" y="4517"/>
                </a:moveTo>
                <a:cubicBezTo>
                  <a:pt x="5623" y="4517"/>
                  <a:pt x="5873" y="5122"/>
                  <a:pt x="5517" y="5481"/>
                </a:cubicBezTo>
                <a:cubicBezTo>
                  <a:pt x="5403" y="5595"/>
                  <a:pt x="5262" y="5647"/>
                  <a:pt x="5123" y="5647"/>
                </a:cubicBezTo>
                <a:cubicBezTo>
                  <a:pt x="4833" y="5647"/>
                  <a:pt x="4554" y="5421"/>
                  <a:pt x="4554" y="5080"/>
                </a:cubicBezTo>
                <a:cubicBezTo>
                  <a:pt x="4554" y="4767"/>
                  <a:pt x="4807" y="4517"/>
                  <a:pt x="5120" y="4517"/>
                </a:cubicBezTo>
                <a:close/>
                <a:moveTo>
                  <a:pt x="3991" y="0"/>
                </a:moveTo>
                <a:cubicBezTo>
                  <a:pt x="3677" y="0"/>
                  <a:pt x="3425" y="250"/>
                  <a:pt x="3425" y="563"/>
                </a:cubicBezTo>
                <a:lnTo>
                  <a:pt x="3425" y="2572"/>
                </a:lnTo>
                <a:cubicBezTo>
                  <a:pt x="2455" y="3367"/>
                  <a:pt x="1750" y="4439"/>
                  <a:pt x="1401" y="5646"/>
                </a:cubicBezTo>
                <a:lnTo>
                  <a:pt x="564" y="5646"/>
                </a:lnTo>
                <a:cubicBezTo>
                  <a:pt x="251" y="5646"/>
                  <a:pt x="1" y="5896"/>
                  <a:pt x="1" y="6209"/>
                </a:cubicBezTo>
                <a:lnTo>
                  <a:pt x="1" y="9597"/>
                </a:lnTo>
                <a:cubicBezTo>
                  <a:pt x="1" y="9910"/>
                  <a:pt x="251" y="10163"/>
                  <a:pt x="564" y="10163"/>
                </a:cubicBezTo>
                <a:lnTo>
                  <a:pt x="1850" y="10163"/>
                </a:lnTo>
                <a:cubicBezTo>
                  <a:pt x="2446" y="11322"/>
                  <a:pt x="3391" y="12265"/>
                  <a:pt x="4554" y="12858"/>
                </a:cubicBezTo>
                <a:lnTo>
                  <a:pt x="4554" y="14153"/>
                </a:lnTo>
                <a:cubicBezTo>
                  <a:pt x="4554" y="14463"/>
                  <a:pt x="4807" y="14716"/>
                  <a:pt x="5120" y="14716"/>
                </a:cubicBezTo>
                <a:lnTo>
                  <a:pt x="7378" y="14716"/>
                </a:lnTo>
                <a:cubicBezTo>
                  <a:pt x="7688" y="14716"/>
                  <a:pt x="7941" y="14463"/>
                  <a:pt x="7941" y="14153"/>
                </a:cubicBezTo>
                <a:lnTo>
                  <a:pt x="7941" y="13551"/>
                </a:lnTo>
                <a:lnTo>
                  <a:pt x="11329" y="13551"/>
                </a:lnTo>
                <a:lnTo>
                  <a:pt x="11329" y="14153"/>
                </a:lnTo>
                <a:cubicBezTo>
                  <a:pt x="11329" y="14463"/>
                  <a:pt x="11582" y="14716"/>
                  <a:pt x="11895" y="14716"/>
                </a:cubicBezTo>
                <a:lnTo>
                  <a:pt x="14154" y="14716"/>
                </a:lnTo>
                <a:cubicBezTo>
                  <a:pt x="14464" y="14716"/>
                  <a:pt x="14717" y="14463"/>
                  <a:pt x="14717" y="14153"/>
                </a:cubicBezTo>
                <a:lnTo>
                  <a:pt x="14717" y="12864"/>
                </a:lnTo>
                <a:cubicBezTo>
                  <a:pt x="16647" y="11880"/>
                  <a:pt x="17945" y="9958"/>
                  <a:pt x="18107" y="7808"/>
                </a:cubicBezTo>
                <a:cubicBezTo>
                  <a:pt x="18800" y="7582"/>
                  <a:pt x="19270" y="6938"/>
                  <a:pt x="19273" y="6209"/>
                </a:cubicBezTo>
                <a:lnTo>
                  <a:pt x="19273" y="5080"/>
                </a:lnTo>
                <a:cubicBezTo>
                  <a:pt x="19273" y="4767"/>
                  <a:pt x="19020" y="4517"/>
                  <a:pt x="18707" y="4517"/>
                </a:cubicBezTo>
                <a:cubicBezTo>
                  <a:pt x="18393" y="4517"/>
                  <a:pt x="18144" y="4767"/>
                  <a:pt x="18144" y="5080"/>
                </a:cubicBezTo>
                <a:lnTo>
                  <a:pt x="18144" y="6209"/>
                </a:lnTo>
                <a:cubicBezTo>
                  <a:pt x="18141" y="6300"/>
                  <a:pt x="18116" y="6387"/>
                  <a:pt x="18074" y="6465"/>
                </a:cubicBezTo>
                <a:cubicBezTo>
                  <a:pt x="17647" y="3454"/>
                  <a:pt x="15021" y="1129"/>
                  <a:pt x="11895" y="1129"/>
                </a:cubicBezTo>
                <a:lnTo>
                  <a:pt x="7378" y="1129"/>
                </a:lnTo>
                <a:cubicBezTo>
                  <a:pt x="7020" y="1129"/>
                  <a:pt x="6665" y="1166"/>
                  <a:pt x="6315" y="1232"/>
                </a:cubicBezTo>
                <a:cubicBezTo>
                  <a:pt x="5788" y="464"/>
                  <a:pt x="4921" y="3"/>
                  <a:pt x="3991" y="0"/>
                </a:cubicBezTo>
                <a:close/>
              </a:path>
            </a:pathLst>
          </a:custGeom>
          <a:solidFill>
            <a:srgbClr val="FFCC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5D74"/>
              </a:solidFill>
            </a:endParaRPr>
          </a:p>
        </p:txBody>
      </p:sp>
      <p:grpSp>
        <p:nvGrpSpPr>
          <p:cNvPr id="23" name="Google Shape;5180;p68"/>
          <p:cNvGrpSpPr/>
          <p:nvPr/>
        </p:nvGrpSpPr>
        <p:grpSpPr>
          <a:xfrm>
            <a:off x="5914696" y="3146233"/>
            <a:ext cx="343759" cy="339271"/>
            <a:chOff x="6232000" y="1435050"/>
            <a:chExt cx="488225" cy="481850"/>
          </a:xfrm>
          <a:solidFill>
            <a:srgbClr val="00B0F0"/>
          </a:solidFill>
        </p:grpSpPr>
        <p:sp>
          <p:nvSpPr>
            <p:cNvPr id="24" name="Google Shape;5181;p68"/>
            <p:cNvSpPr/>
            <p:nvPr/>
          </p:nvSpPr>
          <p:spPr>
            <a:xfrm>
              <a:off x="6578000" y="1463375"/>
              <a:ext cx="83150" cy="78250"/>
            </a:xfrm>
            <a:custGeom>
              <a:avLst/>
              <a:gdLst/>
              <a:ahLst/>
              <a:cxnLst/>
              <a:rect l="l" t="t" r="r" b="b"/>
              <a:pathLst>
                <a:path w="3326" h="3130" extrusionOk="0">
                  <a:moveTo>
                    <a:pt x="482" y="1"/>
                  </a:moveTo>
                  <a:cubicBezTo>
                    <a:pt x="280" y="1"/>
                    <a:pt x="95" y="114"/>
                    <a:pt x="1" y="293"/>
                  </a:cubicBezTo>
                  <a:lnTo>
                    <a:pt x="3322" y="3130"/>
                  </a:lnTo>
                  <a:lnTo>
                    <a:pt x="3322" y="564"/>
                  </a:lnTo>
                  <a:cubicBezTo>
                    <a:pt x="3325" y="253"/>
                    <a:pt x="3072" y="1"/>
                    <a:pt x="2761" y="1"/>
                  </a:cubicBezTo>
                  <a:cubicBezTo>
                    <a:pt x="2760" y="1"/>
                    <a:pt x="2758" y="1"/>
                    <a:pt x="2756" y="1"/>
                  </a:cubicBezTo>
                  <a:lnTo>
                    <a:pt x="497" y="1"/>
                  </a:lnTo>
                  <a:cubicBezTo>
                    <a:pt x="492" y="1"/>
                    <a:pt x="487" y="1"/>
                    <a:pt x="48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25" name="Google Shape;5182;p68"/>
            <p:cNvSpPr/>
            <p:nvPr/>
          </p:nvSpPr>
          <p:spPr>
            <a:xfrm>
              <a:off x="6421725" y="1773850"/>
              <a:ext cx="112950" cy="143050"/>
            </a:xfrm>
            <a:custGeom>
              <a:avLst/>
              <a:gdLst/>
              <a:ahLst/>
              <a:cxnLst/>
              <a:rect l="l" t="t" r="r" b="b"/>
              <a:pathLst>
                <a:path w="4518" h="5722" extrusionOk="0">
                  <a:moveTo>
                    <a:pt x="2822" y="1130"/>
                  </a:moveTo>
                  <a:cubicBezTo>
                    <a:pt x="3325" y="1130"/>
                    <a:pt x="3578" y="1738"/>
                    <a:pt x="3222" y="2093"/>
                  </a:cubicBezTo>
                  <a:cubicBezTo>
                    <a:pt x="3106" y="2209"/>
                    <a:pt x="2964" y="2260"/>
                    <a:pt x="2825" y="2260"/>
                  </a:cubicBezTo>
                  <a:cubicBezTo>
                    <a:pt x="2535" y="2260"/>
                    <a:pt x="2259" y="2036"/>
                    <a:pt x="2259" y="1696"/>
                  </a:cubicBezTo>
                  <a:cubicBezTo>
                    <a:pt x="2259" y="1383"/>
                    <a:pt x="2509" y="1130"/>
                    <a:pt x="2822" y="1130"/>
                  </a:cubicBezTo>
                  <a:close/>
                  <a:moveTo>
                    <a:pt x="0" y="1"/>
                  </a:moveTo>
                  <a:lnTo>
                    <a:pt x="0" y="5722"/>
                  </a:lnTo>
                  <a:lnTo>
                    <a:pt x="4517" y="5722"/>
                  </a:lnTo>
                  <a:lnTo>
                    <a:pt x="451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26" name="Google Shape;5183;p68"/>
            <p:cNvSpPr/>
            <p:nvPr/>
          </p:nvSpPr>
          <p:spPr>
            <a:xfrm>
              <a:off x="6448975" y="1632700"/>
              <a:ext cx="56475" cy="56475"/>
            </a:xfrm>
            <a:custGeom>
              <a:avLst/>
              <a:gdLst/>
              <a:ahLst/>
              <a:cxnLst/>
              <a:rect l="l" t="t" r="r" b="b"/>
              <a:pathLst>
                <a:path w="2259" h="2259" extrusionOk="0">
                  <a:moveTo>
                    <a:pt x="0" y="0"/>
                  </a:moveTo>
                  <a:lnTo>
                    <a:pt x="0" y="2259"/>
                  </a:lnTo>
                  <a:lnTo>
                    <a:pt x="2259" y="2259"/>
                  </a:lnTo>
                  <a:lnTo>
                    <a:pt x="225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27" name="Google Shape;5184;p68"/>
            <p:cNvSpPr/>
            <p:nvPr/>
          </p:nvSpPr>
          <p:spPr>
            <a:xfrm>
              <a:off x="6232000" y="1435050"/>
              <a:ext cx="488225" cy="237825"/>
            </a:xfrm>
            <a:custGeom>
              <a:avLst/>
              <a:gdLst/>
              <a:ahLst/>
              <a:cxnLst/>
              <a:rect l="l" t="t" r="r" b="b"/>
              <a:pathLst>
                <a:path w="19529" h="9513" extrusionOk="0">
                  <a:moveTo>
                    <a:pt x="9821" y="0"/>
                  </a:moveTo>
                  <a:cubicBezTo>
                    <a:pt x="9559" y="0"/>
                    <a:pt x="9297" y="92"/>
                    <a:pt x="9086" y="276"/>
                  </a:cubicBezTo>
                  <a:lnTo>
                    <a:pt x="531" y="7521"/>
                  </a:lnTo>
                  <a:cubicBezTo>
                    <a:pt x="61" y="7921"/>
                    <a:pt x="1" y="8626"/>
                    <a:pt x="395" y="9099"/>
                  </a:cubicBezTo>
                  <a:cubicBezTo>
                    <a:pt x="620" y="9369"/>
                    <a:pt x="942" y="9508"/>
                    <a:pt x="1266" y="9508"/>
                  </a:cubicBezTo>
                  <a:cubicBezTo>
                    <a:pt x="1525" y="9508"/>
                    <a:pt x="1785" y="9419"/>
                    <a:pt x="1997" y="9237"/>
                  </a:cubicBezTo>
                  <a:lnTo>
                    <a:pt x="9821" y="2622"/>
                  </a:lnTo>
                  <a:lnTo>
                    <a:pt x="17544" y="9240"/>
                  </a:lnTo>
                  <a:cubicBezTo>
                    <a:pt x="17759" y="9425"/>
                    <a:pt x="18019" y="9513"/>
                    <a:pt x="18278" y="9513"/>
                  </a:cubicBezTo>
                  <a:cubicBezTo>
                    <a:pt x="18661" y="9513"/>
                    <a:pt x="19039" y="9318"/>
                    <a:pt x="19252" y="8954"/>
                  </a:cubicBezTo>
                  <a:cubicBezTo>
                    <a:pt x="19529" y="8482"/>
                    <a:pt x="19430" y="7879"/>
                    <a:pt x="19014" y="7524"/>
                  </a:cubicBezTo>
                  <a:lnTo>
                    <a:pt x="10555" y="276"/>
                  </a:lnTo>
                  <a:cubicBezTo>
                    <a:pt x="10345" y="92"/>
                    <a:pt x="10083" y="0"/>
                    <a:pt x="98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28" name="Google Shape;5185;p68"/>
            <p:cNvSpPr/>
            <p:nvPr/>
          </p:nvSpPr>
          <p:spPr>
            <a:xfrm>
              <a:off x="6291025" y="1537700"/>
              <a:ext cx="369800" cy="379200"/>
            </a:xfrm>
            <a:custGeom>
              <a:avLst/>
              <a:gdLst/>
              <a:ahLst/>
              <a:cxnLst/>
              <a:rect l="l" t="t" r="r" b="b"/>
              <a:pathLst>
                <a:path w="14792" h="15168" extrusionOk="0">
                  <a:moveTo>
                    <a:pt x="9143" y="2671"/>
                  </a:moveTo>
                  <a:cubicBezTo>
                    <a:pt x="9453" y="2671"/>
                    <a:pt x="9706" y="2924"/>
                    <a:pt x="9706" y="3237"/>
                  </a:cubicBezTo>
                  <a:lnTo>
                    <a:pt x="9706" y="6625"/>
                  </a:lnTo>
                  <a:cubicBezTo>
                    <a:pt x="9706" y="6935"/>
                    <a:pt x="9453" y="7188"/>
                    <a:pt x="9143" y="7188"/>
                  </a:cubicBezTo>
                  <a:lnTo>
                    <a:pt x="5755" y="7188"/>
                  </a:lnTo>
                  <a:cubicBezTo>
                    <a:pt x="5442" y="7188"/>
                    <a:pt x="5189" y="6935"/>
                    <a:pt x="5189" y="6625"/>
                  </a:cubicBezTo>
                  <a:lnTo>
                    <a:pt x="5189" y="3237"/>
                  </a:lnTo>
                  <a:cubicBezTo>
                    <a:pt x="5189" y="2924"/>
                    <a:pt x="5442" y="2671"/>
                    <a:pt x="5755" y="2671"/>
                  </a:cubicBezTo>
                  <a:close/>
                  <a:moveTo>
                    <a:pt x="7448" y="0"/>
                  </a:moveTo>
                  <a:lnTo>
                    <a:pt x="4" y="6291"/>
                  </a:lnTo>
                  <a:lnTo>
                    <a:pt x="4" y="14605"/>
                  </a:lnTo>
                  <a:cubicBezTo>
                    <a:pt x="1" y="14913"/>
                    <a:pt x="254" y="15168"/>
                    <a:pt x="564" y="15168"/>
                  </a:cubicBezTo>
                  <a:cubicBezTo>
                    <a:pt x="566" y="15168"/>
                    <a:pt x="568" y="15168"/>
                    <a:pt x="570" y="15168"/>
                  </a:cubicBezTo>
                  <a:lnTo>
                    <a:pt x="4060" y="15168"/>
                  </a:lnTo>
                  <a:lnTo>
                    <a:pt x="4060" y="8883"/>
                  </a:lnTo>
                  <a:cubicBezTo>
                    <a:pt x="4060" y="8570"/>
                    <a:pt x="4313" y="8317"/>
                    <a:pt x="4626" y="8317"/>
                  </a:cubicBezTo>
                  <a:lnTo>
                    <a:pt x="10272" y="8317"/>
                  </a:lnTo>
                  <a:cubicBezTo>
                    <a:pt x="10582" y="8317"/>
                    <a:pt x="10835" y="8570"/>
                    <a:pt x="10835" y="8883"/>
                  </a:cubicBezTo>
                  <a:lnTo>
                    <a:pt x="10835" y="15168"/>
                  </a:lnTo>
                  <a:lnTo>
                    <a:pt x="14223" y="15168"/>
                  </a:lnTo>
                  <a:cubicBezTo>
                    <a:pt x="14225" y="15168"/>
                    <a:pt x="14227" y="15168"/>
                    <a:pt x="14228" y="15168"/>
                  </a:cubicBezTo>
                  <a:cubicBezTo>
                    <a:pt x="14539" y="15168"/>
                    <a:pt x="14792" y="14913"/>
                    <a:pt x="14789" y="14605"/>
                  </a:cubicBezTo>
                  <a:lnTo>
                    <a:pt x="14789" y="6291"/>
                  </a:lnTo>
                  <a:lnTo>
                    <a:pt x="744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  <p:grpSp>
        <p:nvGrpSpPr>
          <p:cNvPr id="29" name="Google Shape;5224;p68"/>
          <p:cNvGrpSpPr/>
          <p:nvPr/>
        </p:nvGrpSpPr>
        <p:grpSpPr>
          <a:xfrm>
            <a:off x="3974803" y="3213229"/>
            <a:ext cx="334641" cy="185425"/>
            <a:chOff x="903075" y="2730000"/>
            <a:chExt cx="475275" cy="263350"/>
          </a:xfrm>
          <a:solidFill>
            <a:srgbClr val="006600"/>
          </a:solidFill>
        </p:grpSpPr>
        <p:sp>
          <p:nvSpPr>
            <p:cNvPr id="30" name="Google Shape;5225;p68"/>
            <p:cNvSpPr/>
            <p:nvPr/>
          </p:nvSpPr>
          <p:spPr>
            <a:xfrm>
              <a:off x="986725" y="2807325"/>
              <a:ext cx="308000" cy="108800"/>
            </a:xfrm>
            <a:custGeom>
              <a:avLst/>
              <a:gdLst/>
              <a:ahLst/>
              <a:cxnLst/>
              <a:rect l="l" t="t" r="r" b="b"/>
              <a:pathLst>
                <a:path w="12320" h="4352" extrusionOk="0">
                  <a:moveTo>
                    <a:pt x="6161" y="482"/>
                  </a:moveTo>
                  <a:cubicBezTo>
                    <a:pt x="6845" y="482"/>
                    <a:pt x="7462" y="894"/>
                    <a:pt x="7724" y="1527"/>
                  </a:cubicBezTo>
                  <a:cubicBezTo>
                    <a:pt x="7986" y="2159"/>
                    <a:pt x="7838" y="2888"/>
                    <a:pt x="7357" y="3370"/>
                  </a:cubicBezTo>
                  <a:cubicBezTo>
                    <a:pt x="7032" y="3694"/>
                    <a:pt x="6599" y="3866"/>
                    <a:pt x="6158" y="3866"/>
                  </a:cubicBezTo>
                  <a:cubicBezTo>
                    <a:pt x="5940" y="3866"/>
                    <a:pt x="5720" y="3824"/>
                    <a:pt x="5511" y="3737"/>
                  </a:cubicBezTo>
                  <a:cubicBezTo>
                    <a:pt x="4881" y="3475"/>
                    <a:pt x="4469" y="2858"/>
                    <a:pt x="4469" y="2174"/>
                  </a:cubicBezTo>
                  <a:cubicBezTo>
                    <a:pt x="4469" y="1241"/>
                    <a:pt x="5225" y="482"/>
                    <a:pt x="6161" y="482"/>
                  </a:cubicBezTo>
                  <a:close/>
                  <a:moveTo>
                    <a:pt x="1418" y="0"/>
                  </a:moveTo>
                  <a:cubicBezTo>
                    <a:pt x="1220" y="684"/>
                    <a:pt x="684" y="1220"/>
                    <a:pt x="0" y="1415"/>
                  </a:cubicBezTo>
                  <a:lnTo>
                    <a:pt x="0" y="2933"/>
                  </a:lnTo>
                  <a:cubicBezTo>
                    <a:pt x="684" y="3129"/>
                    <a:pt x="1220" y="3665"/>
                    <a:pt x="1418" y="4351"/>
                  </a:cubicBezTo>
                  <a:lnTo>
                    <a:pt x="10904" y="4351"/>
                  </a:lnTo>
                  <a:cubicBezTo>
                    <a:pt x="11100" y="3665"/>
                    <a:pt x="11636" y="3129"/>
                    <a:pt x="12319" y="2933"/>
                  </a:cubicBezTo>
                  <a:lnTo>
                    <a:pt x="12319" y="1415"/>
                  </a:lnTo>
                  <a:cubicBezTo>
                    <a:pt x="11636" y="1220"/>
                    <a:pt x="11100" y="684"/>
                    <a:pt x="1090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1" name="Google Shape;5226;p68"/>
            <p:cNvSpPr/>
            <p:nvPr/>
          </p:nvSpPr>
          <p:spPr>
            <a:xfrm>
              <a:off x="1126675" y="2847600"/>
              <a:ext cx="28100" cy="28175"/>
            </a:xfrm>
            <a:custGeom>
              <a:avLst/>
              <a:gdLst/>
              <a:ahLst/>
              <a:cxnLst/>
              <a:rect l="l" t="t" r="r" b="b"/>
              <a:pathLst>
                <a:path w="1124" h="1127" extrusionOk="0">
                  <a:moveTo>
                    <a:pt x="563" y="0"/>
                  </a:moveTo>
                  <a:cubicBezTo>
                    <a:pt x="250" y="0"/>
                    <a:pt x="0" y="253"/>
                    <a:pt x="0" y="563"/>
                  </a:cubicBezTo>
                  <a:cubicBezTo>
                    <a:pt x="0" y="873"/>
                    <a:pt x="250" y="1126"/>
                    <a:pt x="563" y="1126"/>
                  </a:cubicBezTo>
                  <a:cubicBezTo>
                    <a:pt x="873" y="1126"/>
                    <a:pt x="1123" y="873"/>
                    <a:pt x="1123" y="563"/>
                  </a:cubicBezTo>
                  <a:cubicBezTo>
                    <a:pt x="1123" y="253"/>
                    <a:pt x="873" y="0"/>
                    <a:pt x="5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2" name="Google Shape;5227;p68"/>
            <p:cNvSpPr/>
            <p:nvPr/>
          </p:nvSpPr>
          <p:spPr>
            <a:xfrm>
              <a:off x="903075" y="2730000"/>
              <a:ext cx="475275" cy="263350"/>
            </a:xfrm>
            <a:custGeom>
              <a:avLst/>
              <a:gdLst/>
              <a:ahLst/>
              <a:cxnLst/>
              <a:rect l="l" t="t" r="r" b="b"/>
              <a:pathLst>
                <a:path w="19011" h="10534" extrusionOk="0">
                  <a:moveTo>
                    <a:pt x="14735" y="1964"/>
                  </a:moveTo>
                  <a:cubicBezTo>
                    <a:pt x="15045" y="1964"/>
                    <a:pt x="15298" y="2217"/>
                    <a:pt x="15298" y="2530"/>
                  </a:cubicBezTo>
                  <a:cubicBezTo>
                    <a:pt x="15298" y="3042"/>
                    <a:pt x="15716" y="3460"/>
                    <a:pt x="16231" y="3460"/>
                  </a:cubicBezTo>
                  <a:cubicBezTo>
                    <a:pt x="16541" y="3460"/>
                    <a:pt x="16794" y="3713"/>
                    <a:pt x="16794" y="4026"/>
                  </a:cubicBezTo>
                  <a:lnTo>
                    <a:pt x="16794" y="6511"/>
                  </a:lnTo>
                  <a:cubicBezTo>
                    <a:pt x="16794" y="6821"/>
                    <a:pt x="16541" y="7074"/>
                    <a:pt x="16231" y="7074"/>
                  </a:cubicBezTo>
                  <a:cubicBezTo>
                    <a:pt x="15716" y="7074"/>
                    <a:pt x="15298" y="7492"/>
                    <a:pt x="15298" y="8007"/>
                  </a:cubicBezTo>
                  <a:cubicBezTo>
                    <a:pt x="15298" y="8318"/>
                    <a:pt x="15045" y="8570"/>
                    <a:pt x="14735" y="8570"/>
                  </a:cubicBezTo>
                  <a:lnTo>
                    <a:pt x="4277" y="8570"/>
                  </a:lnTo>
                  <a:cubicBezTo>
                    <a:pt x="3966" y="8570"/>
                    <a:pt x="3714" y="8318"/>
                    <a:pt x="3714" y="8007"/>
                  </a:cubicBezTo>
                  <a:cubicBezTo>
                    <a:pt x="3714" y="7492"/>
                    <a:pt x="3295" y="7074"/>
                    <a:pt x="2783" y="7074"/>
                  </a:cubicBezTo>
                  <a:cubicBezTo>
                    <a:pt x="2470" y="7074"/>
                    <a:pt x="2217" y="6821"/>
                    <a:pt x="2217" y="6511"/>
                  </a:cubicBezTo>
                  <a:lnTo>
                    <a:pt x="2217" y="4026"/>
                  </a:lnTo>
                  <a:cubicBezTo>
                    <a:pt x="2217" y="3713"/>
                    <a:pt x="2470" y="3460"/>
                    <a:pt x="2783" y="3460"/>
                  </a:cubicBezTo>
                  <a:cubicBezTo>
                    <a:pt x="3295" y="3460"/>
                    <a:pt x="3714" y="3042"/>
                    <a:pt x="3714" y="2530"/>
                  </a:cubicBezTo>
                  <a:cubicBezTo>
                    <a:pt x="3714" y="2217"/>
                    <a:pt x="3966" y="1964"/>
                    <a:pt x="4277" y="1964"/>
                  </a:cubicBezTo>
                  <a:close/>
                  <a:moveTo>
                    <a:pt x="567" y="0"/>
                  </a:moveTo>
                  <a:cubicBezTo>
                    <a:pt x="254" y="0"/>
                    <a:pt x="1" y="253"/>
                    <a:pt x="1" y="567"/>
                  </a:cubicBezTo>
                  <a:lnTo>
                    <a:pt x="1" y="9968"/>
                  </a:lnTo>
                  <a:cubicBezTo>
                    <a:pt x="1" y="10281"/>
                    <a:pt x="254" y="10534"/>
                    <a:pt x="567" y="10534"/>
                  </a:cubicBezTo>
                  <a:lnTo>
                    <a:pt x="18445" y="10534"/>
                  </a:lnTo>
                  <a:cubicBezTo>
                    <a:pt x="18758" y="10534"/>
                    <a:pt x="19011" y="10281"/>
                    <a:pt x="19011" y="9968"/>
                  </a:cubicBezTo>
                  <a:lnTo>
                    <a:pt x="19011" y="567"/>
                  </a:lnTo>
                  <a:cubicBezTo>
                    <a:pt x="19011" y="253"/>
                    <a:pt x="18758" y="0"/>
                    <a:pt x="1844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  <p:grpSp>
        <p:nvGrpSpPr>
          <p:cNvPr id="33" name="Google Shape;5221;p68"/>
          <p:cNvGrpSpPr/>
          <p:nvPr/>
        </p:nvGrpSpPr>
        <p:grpSpPr>
          <a:xfrm>
            <a:off x="1852990" y="3166495"/>
            <a:ext cx="332881" cy="332881"/>
            <a:chOff x="6239925" y="2032450"/>
            <a:chExt cx="472775" cy="472775"/>
          </a:xfrm>
          <a:solidFill>
            <a:srgbClr val="FFC000"/>
          </a:solidFill>
        </p:grpSpPr>
        <p:sp>
          <p:nvSpPr>
            <p:cNvPr id="34" name="Google Shape;5222;p68"/>
            <p:cNvSpPr/>
            <p:nvPr/>
          </p:nvSpPr>
          <p:spPr>
            <a:xfrm>
              <a:off x="6239925" y="2032450"/>
              <a:ext cx="472775" cy="472775"/>
            </a:xfrm>
            <a:custGeom>
              <a:avLst/>
              <a:gdLst/>
              <a:ahLst/>
              <a:cxnLst/>
              <a:rect l="l" t="t" r="r" b="b"/>
              <a:pathLst>
                <a:path w="18911" h="18911" extrusionOk="0">
                  <a:moveTo>
                    <a:pt x="9455" y="2466"/>
                  </a:moveTo>
                  <a:cubicBezTo>
                    <a:pt x="13307" y="2466"/>
                    <a:pt x="16442" y="5601"/>
                    <a:pt x="16442" y="9456"/>
                  </a:cubicBezTo>
                  <a:cubicBezTo>
                    <a:pt x="16442" y="13310"/>
                    <a:pt x="13307" y="16445"/>
                    <a:pt x="9455" y="16445"/>
                  </a:cubicBezTo>
                  <a:cubicBezTo>
                    <a:pt x="5601" y="16445"/>
                    <a:pt x="2466" y="13310"/>
                    <a:pt x="2466" y="9456"/>
                  </a:cubicBezTo>
                  <a:cubicBezTo>
                    <a:pt x="2466" y="5601"/>
                    <a:pt x="5601" y="2466"/>
                    <a:pt x="9455" y="2466"/>
                  </a:cubicBezTo>
                  <a:close/>
                  <a:moveTo>
                    <a:pt x="9455" y="0"/>
                  </a:moveTo>
                  <a:cubicBezTo>
                    <a:pt x="4228" y="0"/>
                    <a:pt x="0" y="4228"/>
                    <a:pt x="0" y="9456"/>
                  </a:cubicBezTo>
                  <a:cubicBezTo>
                    <a:pt x="0" y="14683"/>
                    <a:pt x="4228" y="18911"/>
                    <a:pt x="9455" y="18911"/>
                  </a:cubicBezTo>
                  <a:cubicBezTo>
                    <a:pt x="14680" y="18911"/>
                    <a:pt x="18911" y="14683"/>
                    <a:pt x="18911" y="9456"/>
                  </a:cubicBezTo>
                  <a:cubicBezTo>
                    <a:pt x="18911" y="4231"/>
                    <a:pt x="14680" y="0"/>
                    <a:pt x="945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5" name="Google Shape;5223;p68"/>
            <p:cNvSpPr/>
            <p:nvPr/>
          </p:nvSpPr>
          <p:spPr>
            <a:xfrm>
              <a:off x="6329800" y="2122325"/>
              <a:ext cx="292950" cy="293025"/>
            </a:xfrm>
            <a:custGeom>
              <a:avLst/>
              <a:gdLst/>
              <a:ahLst/>
              <a:cxnLst/>
              <a:rect l="l" t="t" r="r" b="b"/>
              <a:pathLst>
                <a:path w="11718" h="11721" extrusionOk="0">
                  <a:moveTo>
                    <a:pt x="5860" y="1043"/>
                  </a:moveTo>
                  <a:cubicBezTo>
                    <a:pt x="6171" y="1043"/>
                    <a:pt x="6424" y="1295"/>
                    <a:pt x="6424" y="1609"/>
                  </a:cubicBezTo>
                  <a:lnTo>
                    <a:pt x="6424" y="2542"/>
                  </a:lnTo>
                  <a:cubicBezTo>
                    <a:pt x="7264" y="2792"/>
                    <a:pt x="7839" y="3566"/>
                    <a:pt x="7842" y="4442"/>
                  </a:cubicBezTo>
                  <a:cubicBezTo>
                    <a:pt x="7842" y="4755"/>
                    <a:pt x="7589" y="5008"/>
                    <a:pt x="7276" y="5008"/>
                  </a:cubicBezTo>
                  <a:cubicBezTo>
                    <a:pt x="6966" y="5008"/>
                    <a:pt x="6713" y="4755"/>
                    <a:pt x="6713" y="4442"/>
                  </a:cubicBezTo>
                  <a:cubicBezTo>
                    <a:pt x="6713" y="3929"/>
                    <a:pt x="6292" y="3588"/>
                    <a:pt x="5853" y="3588"/>
                  </a:cubicBezTo>
                  <a:cubicBezTo>
                    <a:pt x="5644" y="3588"/>
                    <a:pt x="5429" y="3666"/>
                    <a:pt x="5255" y="3840"/>
                  </a:cubicBezTo>
                  <a:cubicBezTo>
                    <a:pt x="4719" y="4376"/>
                    <a:pt x="5099" y="5297"/>
                    <a:pt x="5860" y="5297"/>
                  </a:cubicBezTo>
                  <a:cubicBezTo>
                    <a:pt x="5862" y="5297"/>
                    <a:pt x="5865" y="5297"/>
                    <a:pt x="5867" y="5297"/>
                  </a:cubicBezTo>
                  <a:cubicBezTo>
                    <a:pt x="6849" y="5297"/>
                    <a:pt x="7680" y="6019"/>
                    <a:pt x="7821" y="6993"/>
                  </a:cubicBezTo>
                  <a:cubicBezTo>
                    <a:pt x="7962" y="7968"/>
                    <a:pt x="7369" y="8899"/>
                    <a:pt x="6424" y="9179"/>
                  </a:cubicBezTo>
                  <a:lnTo>
                    <a:pt x="6424" y="10115"/>
                  </a:lnTo>
                  <a:cubicBezTo>
                    <a:pt x="6424" y="10426"/>
                    <a:pt x="6171" y="10679"/>
                    <a:pt x="5860" y="10679"/>
                  </a:cubicBezTo>
                  <a:cubicBezTo>
                    <a:pt x="5547" y="10679"/>
                    <a:pt x="5294" y="10426"/>
                    <a:pt x="5294" y="10115"/>
                  </a:cubicBezTo>
                  <a:lnTo>
                    <a:pt x="5294" y="9179"/>
                  </a:lnTo>
                  <a:cubicBezTo>
                    <a:pt x="4454" y="8929"/>
                    <a:pt x="3879" y="8155"/>
                    <a:pt x="3876" y="7279"/>
                  </a:cubicBezTo>
                  <a:cubicBezTo>
                    <a:pt x="3876" y="6966"/>
                    <a:pt x="4129" y="6713"/>
                    <a:pt x="4442" y="6713"/>
                  </a:cubicBezTo>
                  <a:cubicBezTo>
                    <a:pt x="4752" y="6713"/>
                    <a:pt x="5005" y="6966"/>
                    <a:pt x="5005" y="7279"/>
                  </a:cubicBezTo>
                  <a:cubicBezTo>
                    <a:pt x="5005" y="7792"/>
                    <a:pt x="5426" y="8133"/>
                    <a:pt x="5865" y="8133"/>
                  </a:cubicBezTo>
                  <a:cubicBezTo>
                    <a:pt x="6074" y="8133"/>
                    <a:pt x="6288" y="8055"/>
                    <a:pt x="6463" y="7881"/>
                  </a:cubicBezTo>
                  <a:cubicBezTo>
                    <a:pt x="6999" y="7345"/>
                    <a:pt x="6619" y="6427"/>
                    <a:pt x="5860" y="6427"/>
                  </a:cubicBezTo>
                  <a:cubicBezTo>
                    <a:pt x="4873" y="6427"/>
                    <a:pt x="4039" y="5704"/>
                    <a:pt x="3897" y="4728"/>
                  </a:cubicBezTo>
                  <a:cubicBezTo>
                    <a:pt x="3756" y="3753"/>
                    <a:pt x="4349" y="2822"/>
                    <a:pt x="5294" y="2542"/>
                  </a:cubicBezTo>
                  <a:lnTo>
                    <a:pt x="5294" y="1609"/>
                  </a:lnTo>
                  <a:cubicBezTo>
                    <a:pt x="5294" y="1295"/>
                    <a:pt x="5547" y="1043"/>
                    <a:pt x="5860" y="1043"/>
                  </a:cubicBezTo>
                  <a:close/>
                  <a:moveTo>
                    <a:pt x="5860" y="1"/>
                  </a:moveTo>
                  <a:cubicBezTo>
                    <a:pt x="2629" y="1"/>
                    <a:pt x="1" y="2629"/>
                    <a:pt x="1" y="5861"/>
                  </a:cubicBezTo>
                  <a:cubicBezTo>
                    <a:pt x="1" y="9092"/>
                    <a:pt x="2629" y="11720"/>
                    <a:pt x="5860" y="11720"/>
                  </a:cubicBezTo>
                  <a:cubicBezTo>
                    <a:pt x="9088" y="11720"/>
                    <a:pt x="11717" y="9092"/>
                    <a:pt x="11717" y="5861"/>
                  </a:cubicBezTo>
                  <a:cubicBezTo>
                    <a:pt x="11717" y="2629"/>
                    <a:pt x="9088" y="1"/>
                    <a:pt x="586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  <p:grpSp>
        <p:nvGrpSpPr>
          <p:cNvPr id="36" name="Google Shape;5431;p68"/>
          <p:cNvGrpSpPr/>
          <p:nvPr/>
        </p:nvGrpSpPr>
        <p:grpSpPr>
          <a:xfrm>
            <a:off x="3956503" y="1449434"/>
            <a:ext cx="339411" cy="337211"/>
            <a:chOff x="5049575" y="4993600"/>
            <a:chExt cx="482050" cy="478925"/>
          </a:xfrm>
          <a:solidFill>
            <a:srgbClr val="00B0F0"/>
          </a:solidFill>
        </p:grpSpPr>
        <p:sp>
          <p:nvSpPr>
            <p:cNvPr id="37" name="Google Shape;5432;p68"/>
            <p:cNvSpPr/>
            <p:nvPr/>
          </p:nvSpPr>
          <p:spPr>
            <a:xfrm>
              <a:off x="5063200" y="5058825"/>
              <a:ext cx="315450" cy="164750"/>
            </a:xfrm>
            <a:custGeom>
              <a:avLst/>
              <a:gdLst/>
              <a:ahLst/>
              <a:cxnLst/>
              <a:rect l="l" t="t" r="r" b="b"/>
              <a:pathLst>
                <a:path w="12618" h="6590" extrusionOk="0">
                  <a:moveTo>
                    <a:pt x="3647" y="1"/>
                  </a:moveTo>
                  <a:lnTo>
                    <a:pt x="169" y="1846"/>
                  </a:lnTo>
                  <a:cubicBezTo>
                    <a:pt x="109" y="1877"/>
                    <a:pt x="51" y="1913"/>
                    <a:pt x="0" y="1952"/>
                  </a:cubicBezTo>
                  <a:lnTo>
                    <a:pt x="8892" y="6589"/>
                  </a:lnTo>
                  <a:lnTo>
                    <a:pt x="12617" y="4746"/>
                  </a:lnTo>
                  <a:lnTo>
                    <a:pt x="364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8" name="Google Shape;5433;p68"/>
            <p:cNvSpPr/>
            <p:nvPr/>
          </p:nvSpPr>
          <p:spPr>
            <a:xfrm>
              <a:off x="5299425" y="5133350"/>
              <a:ext cx="232200" cy="339175"/>
            </a:xfrm>
            <a:custGeom>
              <a:avLst/>
              <a:gdLst/>
              <a:ahLst/>
              <a:cxnLst/>
              <a:rect l="l" t="t" r="r" b="b"/>
              <a:pathLst>
                <a:path w="9288" h="13567" extrusionOk="0">
                  <a:moveTo>
                    <a:pt x="9284" y="1"/>
                  </a:moveTo>
                  <a:lnTo>
                    <a:pt x="4837" y="2202"/>
                  </a:lnTo>
                  <a:lnTo>
                    <a:pt x="4837" y="4680"/>
                  </a:lnTo>
                  <a:cubicBezTo>
                    <a:pt x="4837" y="4993"/>
                    <a:pt x="4584" y="5246"/>
                    <a:pt x="4271" y="5246"/>
                  </a:cubicBezTo>
                  <a:cubicBezTo>
                    <a:pt x="3957" y="5246"/>
                    <a:pt x="3707" y="4993"/>
                    <a:pt x="3707" y="4680"/>
                  </a:cubicBezTo>
                  <a:lnTo>
                    <a:pt x="3707" y="2762"/>
                  </a:lnTo>
                  <a:lnTo>
                    <a:pt x="1" y="4593"/>
                  </a:lnTo>
                  <a:lnTo>
                    <a:pt x="1" y="13566"/>
                  </a:lnTo>
                  <a:cubicBezTo>
                    <a:pt x="13" y="13560"/>
                    <a:pt x="25" y="13557"/>
                    <a:pt x="37" y="13551"/>
                  </a:cubicBezTo>
                  <a:lnTo>
                    <a:pt x="8553" y="9236"/>
                  </a:lnTo>
                  <a:cubicBezTo>
                    <a:pt x="9004" y="9010"/>
                    <a:pt x="9287" y="8550"/>
                    <a:pt x="9287" y="8047"/>
                  </a:cubicBezTo>
                  <a:lnTo>
                    <a:pt x="9287" y="52"/>
                  </a:lnTo>
                  <a:cubicBezTo>
                    <a:pt x="9287" y="34"/>
                    <a:pt x="9287" y="19"/>
                    <a:pt x="92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39" name="Google Shape;5434;p68"/>
            <p:cNvSpPr/>
            <p:nvPr/>
          </p:nvSpPr>
          <p:spPr>
            <a:xfrm>
              <a:off x="5184475" y="4993600"/>
              <a:ext cx="334125" cy="168525"/>
            </a:xfrm>
            <a:custGeom>
              <a:avLst/>
              <a:gdLst/>
              <a:ahLst/>
              <a:cxnLst/>
              <a:rect l="l" t="t" r="r" b="b"/>
              <a:pathLst>
                <a:path w="13365" h="6741" extrusionOk="0">
                  <a:moveTo>
                    <a:pt x="4040" y="0"/>
                  </a:moveTo>
                  <a:cubicBezTo>
                    <a:pt x="3830" y="0"/>
                    <a:pt x="3621" y="50"/>
                    <a:pt x="3430" y="149"/>
                  </a:cubicBezTo>
                  <a:lnTo>
                    <a:pt x="0" y="1971"/>
                  </a:lnTo>
                  <a:lnTo>
                    <a:pt x="9013" y="6741"/>
                  </a:lnTo>
                  <a:lnTo>
                    <a:pt x="13364" y="4588"/>
                  </a:lnTo>
                  <a:cubicBezTo>
                    <a:pt x="13298" y="4537"/>
                    <a:pt x="13226" y="4492"/>
                    <a:pt x="13151" y="4455"/>
                  </a:cubicBezTo>
                  <a:lnTo>
                    <a:pt x="4638" y="140"/>
                  </a:lnTo>
                  <a:lnTo>
                    <a:pt x="4635" y="140"/>
                  </a:lnTo>
                  <a:cubicBezTo>
                    <a:pt x="4446" y="47"/>
                    <a:pt x="4243" y="0"/>
                    <a:pt x="404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  <p:sp>
          <p:nvSpPr>
            <p:cNvPr id="40" name="Google Shape;5435;p68"/>
            <p:cNvSpPr/>
            <p:nvPr/>
          </p:nvSpPr>
          <p:spPr>
            <a:xfrm>
              <a:off x="5049575" y="5132450"/>
              <a:ext cx="221650" cy="339925"/>
            </a:xfrm>
            <a:custGeom>
              <a:avLst/>
              <a:gdLst/>
              <a:ahLst/>
              <a:cxnLst/>
              <a:rect l="l" t="t" r="r" b="b"/>
              <a:pathLst>
                <a:path w="8866" h="13597" extrusionOk="0">
                  <a:moveTo>
                    <a:pt x="5803" y="5648"/>
                  </a:moveTo>
                  <a:cubicBezTo>
                    <a:pt x="5997" y="5648"/>
                    <a:pt x="6186" y="5748"/>
                    <a:pt x="6291" y="5927"/>
                  </a:cubicBezTo>
                  <a:cubicBezTo>
                    <a:pt x="6450" y="6195"/>
                    <a:pt x="6360" y="6541"/>
                    <a:pt x="6092" y="6701"/>
                  </a:cubicBezTo>
                  <a:lnTo>
                    <a:pt x="3843" y="8016"/>
                  </a:lnTo>
                  <a:lnTo>
                    <a:pt x="3834" y="8023"/>
                  </a:lnTo>
                  <a:lnTo>
                    <a:pt x="3831" y="8026"/>
                  </a:lnTo>
                  <a:lnTo>
                    <a:pt x="3818" y="8029"/>
                  </a:lnTo>
                  <a:cubicBezTo>
                    <a:pt x="3812" y="8032"/>
                    <a:pt x="3806" y="8035"/>
                    <a:pt x="3800" y="8038"/>
                  </a:cubicBezTo>
                  <a:lnTo>
                    <a:pt x="3785" y="8047"/>
                  </a:lnTo>
                  <a:lnTo>
                    <a:pt x="3767" y="8053"/>
                  </a:lnTo>
                  <a:lnTo>
                    <a:pt x="3752" y="8059"/>
                  </a:lnTo>
                  <a:lnTo>
                    <a:pt x="3734" y="8065"/>
                  </a:lnTo>
                  <a:lnTo>
                    <a:pt x="3716" y="8071"/>
                  </a:lnTo>
                  <a:lnTo>
                    <a:pt x="3698" y="8077"/>
                  </a:lnTo>
                  <a:cubicBezTo>
                    <a:pt x="3692" y="8077"/>
                    <a:pt x="3686" y="8080"/>
                    <a:pt x="3680" y="8080"/>
                  </a:cubicBezTo>
                  <a:cubicBezTo>
                    <a:pt x="3671" y="8083"/>
                    <a:pt x="3668" y="8083"/>
                    <a:pt x="3665" y="8083"/>
                  </a:cubicBezTo>
                  <a:lnTo>
                    <a:pt x="3641" y="8089"/>
                  </a:lnTo>
                  <a:lnTo>
                    <a:pt x="3629" y="8089"/>
                  </a:lnTo>
                  <a:cubicBezTo>
                    <a:pt x="3620" y="8089"/>
                    <a:pt x="3611" y="8092"/>
                    <a:pt x="3602" y="8092"/>
                  </a:cubicBezTo>
                  <a:lnTo>
                    <a:pt x="3484" y="8092"/>
                  </a:lnTo>
                  <a:lnTo>
                    <a:pt x="3466" y="8089"/>
                  </a:lnTo>
                  <a:cubicBezTo>
                    <a:pt x="3460" y="8089"/>
                    <a:pt x="3454" y="8086"/>
                    <a:pt x="3448" y="8086"/>
                  </a:cubicBezTo>
                  <a:cubicBezTo>
                    <a:pt x="3442" y="8083"/>
                    <a:pt x="3436" y="8083"/>
                    <a:pt x="3433" y="8080"/>
                  </a:cubicBezTo>
                  <a:lnTo>
                    <a:pt x="3412" y="8077"/>
                  </a:lnTo>
                  <a:cubicBezTo>
                    <a:pt x="3406" y="8077"/>
                    <a:pt x="3403" y="8074"/>
                    <a:pt x="3397" y="8071"/>
                  </a:cubicBezTo>
                  <a:lnTo>
                    <a:pt x="3376" y="8065"/>
                  </a:lnTo>
                  <a:lnTo>
                    <a:pt x="3361" y="8062"/>
                  </a:lnTo>
                  <a:lnTo>
                    <a:pt x="3343" y="8053"/>
                  </a:lnTo>
                  <a:lnTo>
                    <a:pt x="3328" y="8047"/>
                  </a:lnTo>
                  <a:lnTo>
                    <a:pt x="3310" y="8038"/>
                  </a:lnTo>
                  <a:lnTo>
                    <a:pt x="3295" y="8032"/>
                  </a:lnTo>
                  <a:cubicBezTo>
                    <a:pt x="3289" y="8029"/>
                    <a:pt x="3282" y="8026"/>
                    <a:pt x="3276" y="8019"/>
                  </a:cubicBezTo>
                  <a:lnTo>
                    <a:pt x="3261" y="8013"/>
                  </a:lnTo>
                  <a:lnTo>
                    <a:pt x="3246" y="8001"/>
                  </a:lnTo>
                  <a:cubicBezTo>
                    <a:pt x="3240" y="7998"/>
                    <a:pt x="3237" y="7995"/>
                    <a:pt x="3231" y="7992"/>
                  </a:cubicBezTo>
                  <a:lnTo>
                    <a:pt x="3216" y="7980"/>
                  </a:lnTo>
                  <a:cubicBezTo>
                    <a:pt x="3210" y="7977"/>
                    <a:pt x="3207" y="7974"/>
                    <a:pt x="3201" y="7968"/>
                  </a:cubicBezTo>
                  <a:cubicBezTo>
                    <a:pt x="3198" y="7965"/>
                    <a:pt x="3192" y="7962"/>
                    <a:pt x="3186" y="7956"/>
                  </a:cubicBezTo>
                  <a:lnTo>
                    <a:pt x="3174" y="7944"/>
                  </a:lnTo>
                  <a:lnTo>
                    <a:pt x="3159" y="7932"/>
                  </a:lnTo>
                  <a:lnTo>
                    <a:pt x="3147" y="7917"/>
                  </a:lnTo>
                  <a:cubicBezTo>
                    <a:pt x="3141" y="7914"/>
                    <a:pt x="3138" y="7908"/>
                    <a:pt x="3135" y="7905"/>
                  </a:cubicBezTo>
                  <a:lnTo>
                    <a:pt x="3120" y="7890"/>
                  </a:lnTo>
                  <a:lnTo>
                    <a:pt x="3111" y="7875"/>
                  </a:lnTo>
                  <a:cubicBezTo>
                    <a:pt x="3105" y="7869"/>
                    <a:pt x="3102" y="7863"/>
                    <a:pt x="3096" y="7857"/>
                  </a:cubicBezTo>
                  <a:lnTo>
                    <a:pt x="3087" y="7845"/>
                  </a:lnTo>
                  <a:lnTo>
                    <a:pt x="3075" y="7827"/>
                  </a:lnTo>
                  <a:lnTo>
                    <a:pt x="3069" y="7815"/>
                  </a:lnTo>
                  <a:lnTo>
                    <a:pt x="3069" y="7812"/>
                  </a:lnTo>
                  <a:lnTo>
                    <a:pt x="3063" y="7803"/>
                  </a:lnTo>
                  <a:lnTo>
                    <a:pt x="2415" y="6631"/>
                  </a:lnTo>
                  <a:cubicBezTo>
                    <a:pt x="2265" y="6357"/>
                    <a:pt x="2367" y="6014"/>
                    <a:pt x="2641" y="5863"/>
                  </a:cubicBezTo>
                  <a:lnTo>
                    <a:pt x="2635" y="5863"/>
                  </a:lnTo>
                  <a:cubicBezTo>
                    <a:pt x="2722" y="5816"/>
                    <a:pt x="2815" y="5793"/>
                    <a:pt x="2908" y="5793"/>
                  </a:cubicBezTo>
                  <a:cubicBezTo>
                    <a:pt x="3107" y="5793"/>
                    <a:pt x="3300" y="5899"/>
                    <a:pt x="3403" y="6086"/>
                  </a:cubicBezTo>
                  <a:lnTo>
                    <a:pt x="3770" y="6752"/>
                  </a:lnTo>
                  <a:lnTo>
                    <a:pt x="5520" y="5725"/>
                  </a:lnTo>
                  <a:cubicBezTo>
                    <a:pt x="5609" y="5673"/>
                    <a:pt x="5707" y="5648"/>
                    <a:pt x="5803" y="5648"/>
                  </a:cubicBezTo>
                  <a:close/>
                  <a:moveTo>
                    <a:pt x="6" y="1"/>
                  </a:moveTo>
                  <a:cubicBezTo>
                    <a:pt x="3" y="25"/>
                    <a:pt x="0" y="52"/>
                    <a:pt x="0" y="76"/>
                  </a:cubicBezTo>
                  <a:lnTo>
                    <a:pt x="0" y="8095"/>
                  </a:lnTo>
                  <a:cubicBezTo>
                    <a:pt x="0" y="8589"/>
                    <a:pt x="274" y="9043"/>
                    <a:pt x="714" y="9269"/>
                  </a:cubicBezTo>
                  <a:lnTo>
                    <a:pt x="8820" y="13572"/>
                  </a:lnTo>
                  <a:lnTo>
                    <a:pt x="8826" y="13575"/>
                  </a:lnTo>
                  <a:lnTo>
                    <a:pt x="8865" y="13596"/>
                  </a:lnTo>
                  <a:lnTo>
                    <a:pt x="8865" y="4620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solidFill>
                  <a:srgbClr val="435D74"/>
                </a:solidFill>
              </a:endParaRPr>
            </a:p>
          </p:txBody>
        </p:sp>
      </p:grpSp>
      <p:sp>
        <p:nvSpPr>
          <p:cNvPr id="41" name="Google Shape;5938;p70"/>
          <p:cNvSpPr/>
          <p:nvPr/>
        </p:nvSpPr>
        <p:spPr>
          <a:xfrm>
            <a:off x="6073914" y="1385589"/>
            <a:ext cx="369083" cy="365005"/>
          </a:xfrm>
          <a:custGeom>
            <a:avLst/>
            <a:gdLst/>
            <a:ahLst/>
            <a:cxnLst/>
            <a:rect l="l" t="t" r="r" b="b"/>
            <a:pathLst>
              <a:path w="12760" h="12619" extrusionOk="0">
                <a:moveTo>
                  <a:pt x="10082" y="2190"/>
                </a:moveTo>
                <a:lnTo>
                  <a:pt x="11027" y="2726"/>
                </a:lnTo>
                <a:lnTo>
                  <a:pt x="8948" y="6317"/>
                </a:lnTo>
                <a:lnTo>
                  <a:pt x="8003" y="5781"/>
                </a:lnTo>
                <a:cubicBezTo>
                  <a:pt x="8349" y="5151"/>
                  <a:pt x="9704" y="2820"/>
                  <a:pt x="10082" y="2190"/>
                </a:cubicBezTo>
                <a:close/>
                <a:moveTo>
                  <a:pt x="7813" y="6601"/>
                </a:moveTo>
                <a:lnTo>
                  <a:pt x="8318" y="6916"/>
                </a:lnTo>
                <a:lnTo>
                  <a:pt x="7782" y="7262"/>
                </a:lnTo>
                <a:lnTo>
                  <a:pt x="7813" y="6601"/>
                </a:lnTo>
                <a:close/>
                <a:moveTo>
                  <a:pt x="10554" y="8522"/>
                </a:moveTo>
                <a:cubicBezTo>
                  <a:pt x="10806" y="8522"/>
                  <a:pt x="10964" y="8711"/>
                  <a:pt x="10964" y="8900"/>
                </a:cubicBezTo>
                <a:cubicBezTo>
                  <a:pt x="10964" y="9153"/>
                  <a:pt x="10806" y="9342"/>
                  <a:pt x="10554" y="9342"/>
                </a:cubicBezTo>
                <a:lnTo>
                  <a:pt x="5608" y="9342"/>
                </a:lnTo>
                <a:cubicBezTo>
                  <a:pt x="5356" y="9342"/>
                  <a:pt x="5167" y="9153"/>
                  <a:pt x="5167" y="8900"/>
                </a:cubicBezTo>
                <a:cubicBezTo>
                  <a:pt x="5167" y="8680"/>
                  <a:pt x="5356" y="8522"/>
                  <a:pt x="5608" y="8522"/>
                </a:cubicBezTo>
                <a:close/>
                <a:moveTo>
                  <a:pt x="3088" y="5592"/>
                </a:moveTo>
                <a:cubicBezTo>
                  <a:pt x="3308" y="5592"/>
                  <a:pt x="3497" y="5813"/>
                  <a:pt x="3497" y="6002"/>
                </a:cubicBezTo>
                <a:lnTo>
                  <a:pt x="3497" y="6286"/>
                </a:lnTo>
                <a:cubicBezTo>
                  <a:pt x="3970" y="6443"/>
                  <a:pt x="4348" y="6916"/>
                  <a:pt x="4348" y="7451"/>
                </a:cubicBezTo>
                <a:cubicBezTo>
                  <a:pt x="4348" y="7703"/>
                  <a:pt x="4159" y="7861"/>
                  <a:pt x="3907" y="7861"/>
                </a:cubicBezTo>
                <a:cubicBezTo>
                  <a:pt x="3655" y="7861"/>
                  <a:pt x="3497" y="7640"/>
                  <a:pt x="3497" y="7451"/>
                </a:cubicBezTo>
                <a:cubicBezTo>
                  <a:pt x="3497" y="7231"/>
                  <a:pt x="3308" y="7010"/>
                  <a:pt x="3088" y="7010"/>
                </a:cubicBezTo>
                <a:cubicBezTo>
                  <a:pt x="2836" y="7010"/>
                  <a:pt x="2678" y="7231"/>
                  <a:pt x="2678" y="7451"/>
                </a:cubicBezTo>
                <a:cubicBezTo>
                  <a:pt x="2678" y="7703"/>
                  <a:pt x="3025" y="7924"/>
                  <a:pt x="3340" y="8176"/>
                </a:cubicBezTo>
                <a:cubicBezTo>
                  <a:pt x="3781" y="8491"/>
                  <a:pt x="4348" y="8869"/>
                  <a:pt x="4348" y="9531"/>
                </a:cubicBezTo>
                <a:cubicBezTo>
                  <a:pt x="4348" y="10098"/>
                  <a:pt x="3970" y="10539"/>
                  <a:pt x="3497" y="10728"/>
                </a:cubicBezTo>
                <a:lnTo>
                  <a:pt x="3497" y="11011"/>
                </a:lnTo>
                <a:cubicBezTo>
                  <a:pt x="3497" y="11232"/>
                  <a:pt x="3308" y="11452"/>
                  <a:pt x="3088" y="11452"/>
                </a:cubicBezTo>
                <a:cubicBezTo>
                  <a:pt x="2836" y="11452"/>
                  <a:pt x="2678" y="11232"/>
                  <a:pt x="2678" y="11011"/>
                </a:cubicBezTo>
                <a:lnTo>
                  <a:pt x="2678" y="10728"/>
                </a:lnTo>
                <a:cubicBezTo>
                  <a:pt x="2206" y="10570"/>
                  <a:pt x="1859" y="10098"/>
                  <a:pt x="1859" y="9531"/>
                </a:cubicBezTo>
                <a:cubicBezTo>
                  <a:pt x="1859" y="9310"/>
                  <a:pt x="2048" y="9121"/>
                  <a:pt x="2300" y="9121"/>
                </a:cubicBezTo>
                <a:cubicBezTo>
                  <a:pt x="2521" y="9121"/>
                  <a:pt x="2678" y="9310"/>
                  <a:pt x="2678" y="9531"/>
                </a:cubicBezTo>
                <a:cubicBezTo>
                  <a:pt x="2678" y="9783"/>
                  <a:pt x="2867" y="9940"/>
                  <a:pt x="3088" y="9940"/>
                </a:cubicBezTo>
                <a:cubicBezTo>
                  <a:pt x="3308" y="9940"/>
                  <a:pt x="3497" y="9751"/>
                  <a:pt x="3497" y="9531"/>
                </a:cubicBezTo>
                <a:cubicBezTo>
                  <a:pt x="3497" y="9310"/>
                  <a:pt x="3182" y="9089"/>
                  <a:pt x="2836" y="8837"/>
                </a:cubicBezTo>
                <a:cubicBezTo>
                  <a:pt x="2395" y="8522"/>
                  <a:pt x="1859" y="8113"/>
                  <a:pt x="1859" y="7451"/>
                </a:cubicBezTo>
                <a:cubicBezTo>
                  <a:pt x="1859" y="6916"/>
                  <a:pt x="2206" y="6475"/>
                  <a:pt x="2678" y="6286"/>
                </a:cubicBezTo>
                <a:lnTo>
                  <a:pt x="2678" y="6002"/>
                </a:lnTo>
                <a:cubicBezTo>
                  <a:pt x="2678" y="5750"/>
                  <a:pt x="2867" y="5592"/>
                  <a:pt x="3088" y="5592"/>
                </a:cubicBezTo>
                <a:close/>
                <a:moveTo>
                  <a:pt x="10554" y="11011"/>
                </a:moveTo>
                <a:cubicBezTo>
                  <a:pt x="10806" y="11011"/>
                  <a:pt x="10964" y="11200"/>
                  <a:pt x="10964" y="11452"/>
                </a:cubicBezTo>
                <a:cubicBezTo>
                  <a:pt x="10964" y="11641"/>
                  <a:pt x="10806" y="11830"/>
                  <a:pt x="10554" y="11830"/>
                </a:cubicBezTo>
                <a:lnTo>
                  <a:pt x="5608" y="11830"/>
                </a:lnTo>
                <a:cubicBezTo>
                  <a:pt x="5356" y="11830"/>
                  <a:pt x="5167" y="11641"/>
                  <a:pt x="5167" y="11452"/>
                </a:cubicBezTo>
                <a:cubicBezTo>
                  <a:pt x="5167" y="11200"/>
                  <a:pt x="5356" y="11011"/>
                  <a:pt x="5608" y="11011"/>
                </a:cubicBezTo>
                <a:close/>
                <a:moveTo>
                  <a:pt x="10933" y="1"/>
                </a:moveTo>
                <a:cubicBezTo>
                  <a:pt x="10599" y="1"/>
                  <a:pt x="10280" y="176"/>
                  <a:pt x="10113" y="489"/>
                </a:cubicBezTo>
                <a:lnTo>
                  <a:pt x="7877" y="4395"/>
                </a:lnTo>
                <a:lnTo>
                  <a:pt x="1229" y="4395"/>
                </a:lnTo>
                <a:cubicBezTo>
                  <a:pt x="567" y="4395"/>
                  <a:pt x="0" y="4931"/>
                  <a:pt x="0" y="5592"/>
                </a:cubicBezTo>
                <a:lnTo>
                  <a:pt x="0" y="11389"/>
                </a:lnTo>
                <a:cubicBezTo>
                  <a:pt x="0" y="12051"/>
                  <a:pt x="567" y="12618"/>
                  <a:pt x="1229" y="12618"/>
                </a:cubicBezTo>
                <a:lnTo>
                  <a:pt x="11437" y="12618"/>
                </a:lnTo>
                <a:cubicBezTo>
                  <a:pt x="12098" y="12618"/>
                  <a:pt x="12697" y="12082"/>
                  <a:pt x="12697" y="11389"/>
                </a:cubicBezTo>
                <a:lnTo>
                  <a:pt x="12697" y="5592"/>
                </a:lnTo>
                <a:cubicBezTo>
                  <a:pt x="12602" y="4931"/>
                  <a:pt x="12067" y="4395"/>
                  <a:pt x="11374" y="4395"/>
                </a:cubicBezTo>
                <a:lnTo>
                  <a:pt x="11027" y="4395"/>
                </a:lnTo>
                <a:lnTo>
                  <a:pt x="12476" y="1875"/>
                </a:lnTo>
                <a:cubicBezTo>
                  <a:pt x="12760" y="1402"/>
                  <a:pt x="12602" y="804"/>
                  <a:pt x="12130" y="583"/>
                </a:cubicBezTo>
                <a:lnTo>
                  <a:pt x="11437" y="142"/>
                </a:lnTo>
                <a:cubicBezTo>
                  <a:pt x="11277" y="46"/>
                  <a:pt x="11103" y="1"/>
                  <a:pt x="10933" y="1"/>
                </a:cubicBezTo>
                <a:close/>
              </a:path>
            </a:pathLst>
          </a:custGeom>
          <a:solidFill>
            <a:srgbClr val="0066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2" name="Google Shape;5914;p70"/>
          <p:cNvGrpSpPr/>
          <p:nvPr/>
        </p:nvGrpSpPr>
        <p:grpSpPr>
          <a:xfrm>
            <a:off x="8156382" y="1436298"/>
            <a:ext cx="368186" cy="364224"/>
            <a:chOff x="-64406125" y="3362225"/>
            <a:chExt cx="318225" cy="314800"/>
          </a:xfrm>
          <a:solidFill>
            <a:srgbClr val="FFC000"/>
          </a:solidFill>
        </p:grpSpPr>
        <p:sp>
          <p:nvSpPr>
            <p:cNvPr id="43" name="Google Shape;5915;p70"/>
            <p:cNvSpPr/>
            <p:nvPr/>
          </p:nvSpPr>
          <p:spPr>
            <a:xfrm>
              <a:off x="-64332100" y="3362225"/>
              <a:ext cx="170150" cy="199025"/>
            </a:xfrm>
            <a:custGeom>
              <a:avLst/>
              <a:gdLst/>
              <a:ahLst/>
              <a:cxnLst/>
              <a:rect l="l" t="t" r="r" b="b"/>
              <a:pathLst>
                <a:path w="6806" h="7961" extrusionOk="0">
                  <a:moveTo>
                    <a:pt x="4506" y="3266"/>
                  </a:moveTo>
                  <a:cubicBezTo>
                    <a:pt x="4569" y="3266"/>
                    <a:pt x="4601" y="3298"/>
                    <a:pt x="4632" y="3298"/>
                  </a:cubicBezTo>
                  <a:lnTo>
                    <a:pt x="5577" y="4621"/>
                  </a:lnTo>
                  <a:cubicBezTo>
                    <a:pt x="5420" y="5881"/>
                    <a:pt x="4664" y="7110"/>
                    <a:pt x="3403" y="7110"/>
                  </a:cubicBezTo>
                  <a:cubicBezTo>
                    <a:pt x="2206" y="7110"/>
                    <a:pt x="1419" y="5944"/>
                    <a:pt x="1261" y="4621"/>
                  </a:cubicBezTo>
                  <a:lnTo>
                    <a:pt x="2206" y="3298"/>
                  </a:lnTo>
                  <a:cubicBezTo>
                    <a:pt x="2238" y="3266"/>
                    <a:pt x="2269" y="3266"/>
                    <a:pt x="2301" y="3266"/>
                  </a:cubicBezTo>
                  <a:close/>
                  <a:moveTo>
                    <a:pt x="4055" y="1"/>
                  </a:moveTo>
                  <a:cubicBezTo>
                    <a:pt x="3400" y="1"/>
                    <a:pt x="2703" y="167"/>
                    <a:pt x="2049" y="494"/>
                  </a:cubicBezTo>
                  <a:cubicBezTo>
                    <a:pt x="1957" y="483"/>
                    <a:pt x="1867" y="478"/>
                    <a:pt x="1779" y="478"/>
                  </a:cubicBezTo>
                  <a:cubicBezTo>
                    <a:pt x="1354" y="478"/>
                    <a:pt x="976" y="600"/>
                    <a:pt x="662" y="809"/>
                  </a:cubicBezTo>
                  <a:cubicBezTo>
                    <a:pt x="347" y="1061"/>
                    <a:pt x="1" y="1534"/>
                    <a:pt x="1" y="2384"/>
                  </a:cubicBezTo>
                  <a:cubicBezTo>
                    <a:pt x="1" y="2857"/>
                    <a:pt x="95" y="3613"/>
                    <a:pt x="347" y="4621"/>
                  </a:cubicBezTo>
                  <a:cubicBezTo>
                    <a:pt x="473" y="4810"/>
                    <a:pt x="536" y="6070"/>
                    <a:pt x="1482" y="7078"/>
                  </a:cubicBezTo>
                  <a:cubicBezTo>
                    <a:pt x="2049" y="7646"/>
                    <a:pt x="2710" y="7961"/>
                    <a:pt x="3403" y="7961"/>
                  </a:cubicBezTo>
                  <a:cubicBezTo>
                    <a:pt x="5136" y="7961"/>
                    <a:pt x="6207" y="6417"/>
                    <a:pt x="6396" y="4621"/>
                  </a:cubicBezTo>
                  <a:cubicBezTo>
                    <a:pt x="6554" y="4085"/>
                    <a:pt x="6774" y="3046"/>
                    <a:pt x="6806" y="2447"/>
                  </a:cubicBezTo>
                  <a:cubicBezTo>
                    <a:pt x="6806" y="1565"/>
                    <a:pt x="6459" y="872"/>
                    <a:pt x="5703" y="431"/>
                  </a:cubicBezTo>
                  <a:cubicBezTo>
                    <a:pt x="5234" y="143"/>
                    <a:pt x="4662" y="1"/>
                    <a:pt x="405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4" name="Google Shape;5916;p70"/>
            <p:cNvSpPr/>
            <p:nvPr/>
          </p:nvSpPr>
          <p:spPr>
            <a:xfrm>
              <a:off x="-64406125" y="3559050"/>
              <a:ext cx="318225" cy="117975"/>
            </a:xfrm>
            <a:custGeom>
              <a:avLst/>
              <a:gdLst/>
              <a:ahLst/>
              <a:cxnLst/>
              <a:rect l="l" t="t" r="r" b="b"/>
              <a:pathLst>
                <a:path w="12729" h="4719" extrusionOk="0">
                  <a:moveTo>
                    <a:pt x="4474" y="1001"/>
                  </a:moveTo>
                  <a:lnTo>
                    <a:pt x="5797" y="2293"/>
                  </a:lnTo>
                  <a:lnTo>
                    <a:pt x="5199" y="2891"/>
                  </a:lnTo>
                  <a:lnTo>
                    <a:pt x="4002" y="1159"/>
                  </a:lnTo>
                  <a:cubicBezTo>
                    <a:pt x="4159" y="1096"/>
                    <a:pt x="4380" y="1064"/>
                    <a:pt x="4474" y="1001"/>
                  </a:cubicBezTo>
                  <a:close/>
                  <a:moveTo>
                    <a:pt x="8318" y="1001"/>
                  </a:moveTo>
                  <a:cubicBezTo>
                    <a:pt x="8475" y="1064"/>
                    <a:pt x="8633" y="1159"/>
                    <a:pt x="8790" y="1190"/>
                  </a:cubicBezTo>
                  <a:lnTo>
                    <a:pt x="7593" y="2891"/>
                  </a:lnTo>
                  <a:lnTo>
                    <a:pt x="6995" y="2293"/>
                  </a:lnTo>
                  <a:lnTo>
                    <a:pt x="8318" y="1001"/>
                  </a:lnTo>
                  <a:close/>
                  <a:moveTo>
                    <a:pt x="10681" y="3112"/>
                  </a:moveTo>
                  <a:cubicBezTo>
                    <a:pt x="10901" y="3112"/>
                    <a:pt x="11059" y="3301"/>
                    <a:pt x="11059" y="3553"/>
                  </a:cubicBezTo>
                  <a:cubicBezTo>
                    <a:pt x="11059" y="3742"/>
                    <a:pt x="10870" y="3931"/>
                    <a:pt x="10681" y="3931"/>
                  </a:cubicBezTo>
                  <a:lnTo>
                    <a:pt x="9578" y="3931"/>
                  </a:lnTo>
                  <a:cubicBezTo>
                    <a:pt x="9326" y="3931"/>
                    <a:pt x="9137" y="3742"/>
                    <a:pt x="9137" y="3553"/>
                  </a:cubicBezTo>
                  <a:cubicBezTo>
                    <a:pt x="9137" y="3301"/>
                    <a:pt x="9326" y="3112"/>
                    <a:pt x="9578" y="3112"/>
                  </a:cubicBezTo>
                  <a:close/>
                  <a:moveTo>
                    <a:pt x="4458" y="1"/>
                  </a:moveTo>
                  <a:cubicBezTo>
                    <a:pt x="4348" y="1"/>
                    <a:pt x="4238" y="40"/>
                    <a:pt x="4159" y="119"/>
                  </a:cubicBezTo>
                  <a:cubicBezTo>
                    <a:pt x="4065" y="245"/>
                    <a:pt x="3939" y="308"/>
                    <a:pt x="3781" y="308"/>
                  </a:cubicBezTo>
                  <a:lnTo>
                    <a:pt x="2395" y="308"/>
                  </a:lnTo>
                  <a:cubicBezTo>
                    <a:pt x="914" y="308"/>
                    <a:pt x="0" y="1442"/>
                    <a:pt x="0" y="2639"/>
                  </a:cubicBezTo>
                  <a:lnTo>
                    <a:pt x="0" y="4341"/>
                  </a:lnTo>
                  <a:cubicBezTo>
                    <a:pt x="0" y="4561"/>
                    <a:pt x="189" y="4719"/>
                    <a:pt x="441" y="4719"/>
                  </a:cubicBezTo>
                  <a:lnTo>
                    <a:pt x="12287" y="4719"/>
                  </a:lnTo>
                  <a:cubicBezTo>
                    <a:pt x="12508" y="4719"/>
                    <a:pt x="12665" y="4530"/>
                    <a:pt x="12665" y="4341"/>
                  </a:cubicBezTo>
                  <a:lnTo>
                    <a:pt x="12665" y="2639"/>
                  </a:lnTo>
                  <a:cubicBezTo>
                    <a:pt x="12728" y="1474"/>
                    <a:pt x="11783" y="371"/>
                    <a:pt x="10303" y="371"/>
                  </a:cubicBezTo>
                  <a:lnTo>
                    <a:pt x="8948" y="371"/>
                  </a:lnTo>
                  <a:cubicBezTo>
                    <a:pt x="8727" y="371"/>
                    <a:pt x="8664" y="277"/>
                    <a:pt x="8538" y="151"/>
                  </a:cubicBezTo>
                  <a:cubicBezTo>
                    <a:pt x="8456" y="52"/>
                    <a:pt x="8339" y="5"/>
                    <a:pt x="8219" y="5"/>
                  </a:cubicBezTo>
                  <a:cubicBezTo>
                    <a:pt x="8110" y="5"/>
                    <a:pt x="7998" y="44"/>
                    <a:pt x="7908" y="119"/>
                  </a:cubicBezTo>
                  <a:lnTo>
                    <a:pt x="6333" y="1694"/>
                  </a:lnTo>
                  <a:lnTo>
                    <a:pt x="4758" y="119"/>
                  </a:lnTo>
                  <a:cubicBezTo>
                    <a:pt x="4679" y="40"/>
                    <a:pt x="4569" y="1"/>
                    <a:pt x="445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45" name="Google Shape;6001;p70"/>
          <p:cNvGrpSpPr/>
          <p:nvPr/>
        </p:nvGrpSpPr>
        <p:grpSpPr>
          <a:xfrm>
            <a:off x="1916271" y="1449433"/>
            <a:ext cx="330964" cy="316571"/>
            <a:chOff x="-61784125" y="3377700"/>
            <a:chExt cx="316650" cy="317450"/>
          </a:xfrm>
          <a:solidFill>
            <a:srgbClr val="FF99CC"/>
          </a:solidFill>
        </p:grpSpPr>
        <p:sp>
          <p:nvSpPr>
            <p:cNvPr id="46" name="Google Shape;6002;p70"/>
            <p:cNvSpPr/>
            <p:nvPr/>
          </p:nvSpPr>
          <p:spPr>
            <a:xfrm>
              <a:off x="-61688025" y="3460400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30" y="1"/>
                  </a:moveTo>
                  <a:cubicBezTo>
                    <a:pt x="252" y="442"/>
                    <a:pt x="0" y="1041"/>
                    <a:pt x="0" y="1671"/>
                  </a:cubicBezTo>
                  <a:cubicBezTo>
                    <a:pt x="0" y="1891"/>
                    <a:pt x="189" y="2049"/>
                    <a:pt x="441" y="2049"/>
                  </a:cubicBezTo>
                  <a:lnTo>
                    <a:pt x="4568" y="2049"/>
                  </a:lnTo>
                  <a:cubicBezTo>
                    <a:pt x="4820" y="2049"/>
                    <a:pt x="4978" y="1860"/>
                    <a:pt x="4978" y="1671"/>
                  </a:cubicBezTo>
                  <a:cubicBezTo>
                    <a:pt x="4978" y="1041"/>
                    <a:pt x="4726" y="442"/>
                    <a:pt x="4348" y="1"/>
                  </a:cubicBezTo>
                  <a:cubicBezTo>
                    <a:pt x="3875" y="568"/>
                    <a:pt x="3182" y="852"/>
                    <a:pt x="2489" y="852"/>
                  </a:cubicBezTo>
                  <a:cubicBezTo>
                    <a:pt x="1827" y="852"/>
                    <a:pt x="1134" y="568"/>
                    <a:pt x="63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7" name="Google Shape;6003;p70"/>
            <p:cNvSpPr/>
            <p:nvPr/>
          </p:nvSpPr>
          <p:spPr>
            <a:xfrm>
              <a:off x="-61677800" y="3518900"/>
              <a:ext cx="104775" cy="61850"/>
            </a:xfrm>
            <a:custGeom>
              <a:avLst/>
              <a:gdLst/>
              <a:ahLst/>
              <a:cxnLst/>
              <a:rect l="l" t="t" r="r" b="b"/>
              <a:pathLst>
                <a:path w="4191" h="2474" extrusionOk="0">
                  <a:moveTo>
                    <a:pt x="2096" y="0"/>
                  </a:moveTo>
                  <a:cubicBezTo>
                    <a:pt x="1985" y="0"/>
                    <a:pt x="1875" y="40"/>
                    <a:pt x="1796" y="118"/>
                  </a:cubicBezTo>
                  <a:lnTo>
                    <a:pt x="158" y="1757"/>
                  </a:lnTo>
                  <a:cubicBezTo>
                    <a:pt x="1" y="1914"/>
                    <a:pt x="1" y="2198"/>
                    <a:pt x="158" y="2355"/>
                  </a:cubicBezTo>
                  <a:cubicBezTo>
                    <a:pt x="237" y="2434"/>
                    <a:pt x="339" y="2473"/>
                    <a:pt x="442" y="2473"/>
                  </a:cubicBezTo>
                  <a:cubicBezTo>
                    <a:pt x="544" y="2473"/>
                    <a:pt x="646" y="2434"/>
                    <a:pt x="725" y="2355"/>
                  </a:cubicBezTo>
                  <a:lnTo>
                    <a:pt x="2111" y="969"/>
                  </a:lnTo>
                  <a:lnTo>
                    <a:pt x="3498" y="2355"/>
                  </a:lnTo>
                  <a:cubicBezTo>
                    <a:pt x="3576" y="2434"/>
                    <a:pt x="3687" y="2473"/>
                    <a:pt x="3797" y="2473"/>
                  </a:cubicBezTo>
                  <a:cubicBezTo>
                    <a:pt x="3907" y="2473"/>
                    <a:pt x="4017" y="2434"/>
                    <a:pt x="4096" y="2355"/>
                  </a:cubicBezTo>
                  <a:cubicBezTo>
                    <a:pt x="4191" y="2198"/>
                    <a:pt x="4191" y="1914"/>
                    <a:pt x="4033" y="1757"/>
                  </a:cubicBezTo>
                  <a:lnTo>
                    <a:pt x="2395" y="118"/>
                  </a:lnTo>
                  <a:cubicBezTo>
                    <a:pt x="2316" y="40"/>
                    <a:pt x="2206" y="0"/>
                    <a:pt x="209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8" name="Google Shape;6004;p70"/>
            <p:cNvSpPr/>
            <p:nvPr/>
          </p:nvSpPr>
          <p:spPr>
            <a:xfrm>
              <a:off x="-61667550" y="3377700"/>
              <a:ext cx="82700" cy="82725"/>
            </a:xfrm>
            <a:custGeom>
              <a:avLst/>
              <a:gdLst/>
              <a:ahLst/>
              <a:cxnLst/>
              <a:rect l="l" t="t" r="r" b="b"/>
              <a:pathLst>
                <a:path w="3308" h="3309" extrusionOk="0">
                  <a:moveTo>
                    <a:pt x="1670" y="1"/>
                  </a:moveTo>
                  <a:cubicBezTo>
                    <a:pt x="756" y="1"/>
                    <a:pt x="0" y="757"/>
                    <a:pt x="0" y="1671"/>
                  </a:cubicBezTo>
                  <a:cubicBezTo>
                    <a:pt x="0" y="2584"/>
                    <a:pt x="756" y="3309"/>
                    <a:pt x="1670" y="3309"/>
                  </a:cubicBezTo>
                  <a:cubicBezTo>
                    <a:pt x="2584" y="3309"/>
                    <a:pt x="3308" y="2584"/>
                    <a:pt x="3308" y="1671"/>
                  </a:cubicBezTo>
                  <a:cubicBezTo>
                    <a:pt x="3308" y="757"/>
                    <a:pt x="2584" y="1"/>
                    <a:pt x="167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6005;p70"/>
            <p:cNvSpPr/>
            <p:nvPr/>
          </p:nvSpPr>
          <p:spPr>
            <a:xfrm>
              <a:off x="-61591150" y="3643150"/>
              <a:ext cx="123675" cy="51200"/>
            </a:xfrm>
            <a:custGeom>
              <a:avLst/>
              <a:gdLst/>
              <a:ahLst/>
              <a:cxnLst/>
              <a:rect l="l" t="t" r="r" b="b"/>
              <a:pathLst>
                <a:path w="4947" h="2048" extrusionOk="0">
                  <a:moveTo>
                    <a:pt x="630" y="0"/>
                  </a:moveTo>
                  <a:cubicBezTo>
                    <a:pt x="221" y="410"/>
                    <a:pt x="0" y="1008"/>
                    <a:pt x="0" y="1638"/>
                  </a:cubicBezTo>
                  <a:cubicBezTo>
                    <a:pt x="0" y="1890"/>
                    <a:pt x="189" y="2048"/>
                    <a:pt x="378" y="2048"/>
                  </a:cubicBezTo>
                  <a:lnTo>
                    <a:pt x="4505" y="2048"/>
                  </a:lnTo>
                  <a:cubicBezTo>
                    <a:pt x="4757" y="2048"/>
                    <a:pt x="4946" y="1827"/>
                    <a:pt x="4946" y="1638"/>
                  </a:cubicBezTo>
                  <a:cubicBezTo>
                    <a:pt x="4946" y="1008"/>
                    <a:pt x="4726" y="410"/>
                    <a:pt x="4316" y="0"/>
                  </a:cubicBezTo>
                  <a:cubicBezTo>
                    <a:pt x="3844" y="536"/>
                    <a:pt x="3182" y="819"/>
                    <a:pt x="2458" y="819"/>
                  </a:cubicBezTo>
                  <a:cubicBezTo>
                    <a:pt x="1796" y="819"/>
                    <a:pt x="1134" y="536"/>
                    <a:pt x="63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0" name="Google Shape;6006;p70"/>
            <p:cNvSpPr/>
            <p:nvPr/>
          </p:nvSpPr>
          <p:spPr>
            <a:xfrm>
              <a:off x="-61570675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6" y="0"/>
                    <a:pt x="0" y="725"/>
                    <a:pt x="0" y="1638"/>
                  </a:cubicBezTo>
                  <a:cubicBezTo>
                    <a:pt x="0" y="2552"/>
                    <a:pt x="756" y="3308"/>
                    <a:pt x="1670" y="3308"/>
                  </a:cubicBezTo>
                  <a:cubicBezTo>
                    <a:pt x="2552" y="3308"/>
                    <a:pt x="3308" y="2552"/>
                    <a:pt x="3308" y="1638"/>
                  </a:cubicBezTo>
                  <a:cubicBezTo>
                    <a:pt x="3308" y="725"/>
                    <a:pt x="2552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1" name="Google Shape;6007;p70"/>
            <p:cNvSpPr/>
            <p:nvPr/>
          </p:nvSpPr>
          <p:spPr>
            <a:xfrm>
              <a:off x="-61784125" y="3643925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62" y="1"/>
                  </a:moveTo>
                  <a:cubicBezTo>
                    <a:pt x="252" y="442"/>
                    <a:pt x="32" y="1009"/>
                    <a:pt x="32" y="1639"/>
                  </a:cubicBezTo>
                  <a:cubicBezTo>
                    <a:pt x="0" y="1859"/>
                    <a:pt x="189" y="2048"/>
                    <a:pt x="410" y="2048"/>
                  </a:cubicBezTo>
                  <a:lnTo>
                    <a:pt x="4569" y="2048"/>
                  </a:lnTo>
                  <a:cubicBezTo>
                    <a:pt x="4789" y="2048"/>
                    <a:pt x="4978" y="1859"/>
                    <a:pt x="4978" y="1639"/>
                  </a:cubicBezTo>
                  <a:cubicBezTo>
                    <a:pt x="4978" y="1009"/>
                    <a:pt x="4758" y="442"/>
                    <a:pt x="4348" y="1"/>
                  </a:cubicBezTo>
                  <a:cubicBezTo>
                    <a:pt x="3876" y="536"/>
                    <a:pt x="3214" y="820"/>
                    <a:pt x="2521" y="820"/>
                  </a:cubicBezTo>
                  <a:cubicBezTo>
                    <a:pt x="1828" y="820"/>
                    <a:pt x="1166" y="536"/>
                    <a:pt x="66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2" name="Google Shape;6008;p70"/>
            <p:cNvSpPr/>
            <p:nvPr/>
          </p:nvSpPr>
          <p:spPr>
            <a:xfrm>
              <a:off x="-61763650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0" y="3308"/>
                  </a:cubicBezTo>
                  <a:cubicBezTo>
                    <a:pt x="2552" y="3308"/>
                    <a:pt x="3309" y="2552"/>
                    <a:pt x="3309" y="1638"/>
                  </a:cubicBezTo>
                  <a:cubicBezTo>
                    <a:pt x="3309" y="725"/>
                    <a:pt x="2552" y="0"/>
                    <a:pt x="167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87217" y="1695473"/>
            <a:ext cx="666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тыс. чел.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434356" y="1700494"/>
            <a:ext cx="666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млрд. руб.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075355" y="1685106"/>
            <a:ext cx="237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032720" y="1711780"/>
            <a:ext cx="2376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%</a:t>
            </a:r>
            <a:endParaRPr lang="ru-RU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594033" y="3432427"/>
            <a:ext cx="666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млрд. руб.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78161" y="3369225"/>
            <a:ext cx="666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тыс. руб.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410389" y="3432427"/>
            <a:ext cx="66635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тыс. руб.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486292" y="3434625"/>
            <a:ext cx="54751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тыс. м²</a:t>
            </a:r>
            <a:endParaRPr lang="ru-RU" sz="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5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536;p35"/>
          <p:cNvSpPr txBox="1">
            <a:spLocks/>
          </p:cNvSpPr>
          <p:nvPr/>
        </p:nvSpPr>
        <p:spPr>
          <a:xfrm>
            <a:off x="7438153" y="4182376"/>
            <a:ext cx="1321733" cy="6073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algn="r" fontAlgn="b"/>
            <a:r>
              <a:rPr lang="ru-RU" sz="1200" b="1" dirty="0" smtClean="0">
                <a:solidFill>
                  <a:schemeClr val="tx1"/>
                </a:solidFill>
              </a:rPr>
              <a:t>5 390 170,9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570" name="Google Shape;570;p37"/>
          <p:cNvSpPr txBox="1">
            <a:spLocks noGrp="1"/>
          </p:cNvSpPr>
          <p:nvPr>
            <p:ph type="title"/>
          </p:nvPr>
        </p:nvSpPr>
        <p:spPr>
          <a:xfrm>
            <a:off x="165604" y="55293"/>
            <a:ext cx="7704000" cy="6807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800" dirty="0"/>
              <a:t>СТРУКТУРА РАСХОДОВ БЮДЖЕТА НА РЕАЛИЗАЦИЮ МУНИЦИПАЛЬНЫХ ПРОГРАММ НА </a:t>
            </a:r>
            <a:r>
              <a:rPr lang="ru-RU" sz="1800" dirty="0" smtClean="0"/>
              <a:t>2025 </a:t>
            </a:r>
            <a:r>
              <a:rPr lang="ru-RU" sz="1800" dirty="0"/>
              <a:t>ГОД</a:t>
            </a:r>
            <a:br>
              <a:rPr lang="ru-RU" sz="1800" dirty="0"/>
            </a:br>
            <a:endParaRPr sz="1800" dirty="0"/>
          </a:p>
        </p:txBody>
      </p:sp>
      <p:sp>
        <p:nvSpPr>
          <p:cNvPr id="42" name="Google Shape;849;p47"/>
          <p:cNvSpPr txBox="1">
            <a:spLocks/>
          </p:cNvSpPr>
          <p:nvPr/>
        </p:nvSpPr>
        <p:spPr>
          <a:xfrm>
            <a:off x="6886758" y="404752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тыс. рублей</a:t>
            </a:r>
            <a:endParaRPr lang="en-US" sz="1050" i="1" dirty="0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411093648"/>
              </p:ext>
            </p:extLst>
          </p:nvPr>
        </p:nvGraphicFramePr>
        <p:xfrm>
          <a:off x="3682523" y="641144"/>
          <a:ext cx="4642942" cy="4306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19162"/>
              </p:ext>
            </p:extLst>
          </p:nvPr>
        </p:nvGraphicFramePr>
        <p:xfrm>
          <a:off x="405073" y="735994"/>
          <a:ext cx="3341017" cy="4293206"/>
        </p:xfrm>
        <a:graphic>
          <a:graphicData uri="http://schemas.openxmlformats.org/drawingml/2006/table">
            <a:tbl>
              <a:tblPr firstRow="1" bandRow="1">
                <a:tableStyleId>{E61973C6-3A7F-426F-BCC2-42CDC149E0E7}</a:tableStyleId>
              </a:tblPr>
              <a:tblGrid>
                <a:gridCol w="398870"/>
                <a:gridCol w="2942147"/>
              </a:tblGrid>
              <a:tr h="21410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48,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образования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12,03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муниципальной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службы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78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9,12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физической культуры и</a:t>
                      </a:r>
                      <a:r>
                        <a:rPr lang="ru-RU" sz="800" b="0" i="0" u="none" strike="noStrike" baseline="0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 спорта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4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7,89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Современная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транспортная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система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93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7,78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Культурное пространство</a:t>
                      </a: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6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6,86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Жилищно-коммунальный комплекс и городская среда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21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4,54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жилищной сферы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92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34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Содержание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городских территорий, озеленение и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благоустройство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410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2,22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гражданского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общества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0,63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агропромышленного комплекса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239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56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Безопасность жизнедеятельности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59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47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Социальное и демографическое</a:t>
                      </a:r>
                      <a:r>
                        <a:rPr lang="ru-RU" sz="800" b="0" i="0" u="none" strike="noStrike" baseline="0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 развитие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609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39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Управление муниципальным имуществом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7474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0,3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Управление муниципальными финансами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590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0,3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Цифровое развитие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40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27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Поддержка занятости населения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566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Экологическая безопасность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154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0,1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Развитие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экономического 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потенциала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&lt;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08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Профилактика правонарушений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96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&lt;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04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Устойчивое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развитие коренных малочисленных народов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Севера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692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&lt;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0,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01</a:t>
                      </a: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%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Укрепление </a:t>
                      </a:r>
                      <a:r>
                        <a:rPr lang="ru-RU" sz="800" b="0" i="0" u="none" strike="noStrike" dirty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межнационального и межконфессионального согласия, профилактика </a:t>
                      </a:r>
                      <a:r>
                        <a:rPr lang="ru-RU" sz="800" b="0" i="0" u="none" strike="noStrike" dirty="0" smtClean="0">
                          <a:solidFill>
                            <a:srgbClr val="092241"/>
                          </a:solidFill>
                          <a:effectLst/>
                          <a:latin typeface="Arial"/>
                        </a:rPr>
                        <a:t>экстремизма</a:t>
                      </a:r>
                      <a:endParaRPr lang="ru-RU" sz="800" b="0" i="0" u="none" strike="noStrike" dirty="0">
                        <a:solidFill>
                          <a:srgbClr val="09224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Пятиугольник 5"/>
          <p:cNvSpPr/>
          <p:nvPr/>
        </p:nvSpPr>
        <p:spPr>
          <a:xfrm>
            <a:off x="5370395" y="4142094"/>
            <a:ext cx="2354238" cy="634621"/>
          </a:xfrm>
          <a:prstGeom prst="homePlate">
            <a:avLst>
              <a:gd name="adj" fmla="val 478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0" indent="0" defTabSz="533400">
              <a:lnSpc>
                <a:spcPct val="90000"/>
              </a:lnSpc>
              <a:spcBef>
                <a:spcPct val="0"/>
              </a:spcBef>
            </a:pPr>
            <a:r>
              <a:rPr lang="ru-RU" sz="1100" b="1" kern="1200" dirty="0">
                <a:solidFill>
                  <a:schemeClr val="tx1"/>
                </a:solidFill>
              </a:rPr>
              <a:t>Всего  расходов</a:t>
            </a:r>
            <a:endParaRPr lang="en-US" sz="1100" b="1" kern="1200" dirty="0">
              <a:solidFill>
                <a:schemeClr val="tx1"/>
              </a:solidFill>
            </a:endParaRPr>
          </a:p>
          <a:p>
            <a:pPr marL="0" lvl="0" indent="0" defTabSz="533400">
              <a:lnSpc>
                <a:spcPct val="90000"/>
              </a:lnSpc>
              <a:spcBef>
                <a:spcPct val="0"/>
              </a:spcBef>
            </a:pPr>
            <a:r>
              <a:rPr lang="en-US" sz="1050" i="1" dirty="0" smtClean="0">
                <a:solidFill>
                  <a:schemeClr val="tx1"/>
                </a:solidFill>
              </a:rPr>
              <a:t>(</a:t>
            </a:r>
            <a:r>
              <a:rPr lang="ru-RU" sz="1050" i="1" dirty="0" smtClean="0">
                <a:solidFill>
                  <a:schemeClr val="tx1"/>
                </a:solidFill>
              </a:rPr>
              <a:t>по муниципальным программам)</a:t>
            </a:r>
            <a:endParaRPr lang="ru-RU" sz="1050" i="1" kern="12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catherineasquithgallery.com/uploads/posts/2021-02/1613545553_224-p-kartinki-na-belom-fone-dlya-prezentatsii-25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7469" y="1535638"/>
            <a:ext cx="2747398" cy="206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6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55471660"/>
              </p:ext>
            </p:extLst>
          </p:nvPr>
        </p:nvGraphicFramePr>
        <p:xfrm>
          <a:off x="-1385248" y="653421"/>
          <a:ext cx="9621672" cy="41915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Скругленная прямоугольная выноска 3"/>
          <p:cNvSpPr/>
          <p:nvPr/>
        </p:nvSpPr>
        <p:spPr>
          <a:xfrm>
            <a:off x="2879842" y="2094496"/>
            <a:ext cx="2360733" cy="954507"/>
          </a:xfrm>
          <a:prstGeom prst="wedgeRoundRectCallou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202</a:t>
            </a:r>
            <a:r>
              <a:rPr lang="en-US" dirty="0" smtClean="0">
                <a:solidFill>
                  <a:schemeClr val="tx1"/>
                </a:solidFill>
              </a:rPr>
              <a:t>5</a:t>
            </a:r>
            <a:r>
              <a:rPr lang="ru-RU" dirty="0" smtClean="0">
                <a:solidFill>
                  <a:schemeClr val="tx1"/>
                </a:solidFill>
              </a:rPr>
              <a:t> год – </a:t>
            </a:r>
            <a:r>
              <a:rPr lang="en-US" dirty="0" smtClean="0">
                <a:solidFill>
                  <a:schemeClr val="tx1"/>
                </a:solidFill>
              </a:rPr>
              <a:t>51 405,6</a:t>
            </a:r>
            <a:r>
              <a:rPr lang="ru-RU" dirty="0" smtClean="0">
                <a:solidFill>
                  <a:schemeClr val="tx1"/>
                </a:solidFill>
              </a:rPr>
              <a:t>т.р.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202</a:t>
            </a:r>
            <a:r>
              <a:rPr lang="en-US" dirty="0" smtClean="0">
                <a:solidFill>
                  <a:schemeClr val="tx1"/>
                </a:solidFill>
              </a:rPr>
              <a:t>6</a:t>
            </a:r>
            <a:r>
              <a:rPr lang="ru-RU" dirty="0" smtClean="0">
                <a:solidFill>
                  <a:schemeClr val="tx1"/>
                </a:solidFill>
              </a:rPr>
              <a:t> год – </a:t>
            </a:r>
            <a:r>
              <a:rPr lang="en-US" dirty="0" smtClean="0">
                <a:solidFill>
                  <a:schemeClr val="tx1"/>
                </a:solidFill>
              </a:rPr>
              <a:t>116 524,7</a:t>
            </a:r>
            <a:r>
              <a:rPr lang="ru-RU" dirty="0" smtClean="0">
                <a:solidFill>
                  <a:schemeClr val="tx1"/>
                </a:solidFill>
              </a:rPr>
              <a:t>т.р.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202</a:t>
            </a:r>
            <a:r>
              <a:rPr lang="en-US" dirty="0" smtClean="0">
                <a:solidFill>
                  <a:schemeClr val="tx1"/>
                </a:solidFill>
              </a:rPr>
              <a:t>7</a:t>
            </a:r>
            <a:r>
              <a:rPr lang="ru-RU" dirty="0" smtClean="0">
                <a:solidFill>
                  <a:schemeClr val="tx1"/>
                </a:solidFill>
              </a:rPr>
              <a:t> год – </a:t>
            </a:r>
            <a:r>
              <a:rPr lang="en-US" dirty="0" smtClean="0">
                <a:solidFill>
                  <a:schemeClr val="tx1"/>
                </a:solidFill>
              </a:rPr>
              <a:t>177 698,3</a:t>
            </a:r>
            <a:r>
              <a:rPr lang="ru-RU" dirty="0" smtClean="0">
                <a:solidFill>
                  <a:schemeClr val="tx1"/>
                </a:solidFill>
              </a:rPr>
              <a:t>т.р.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81" name="Google Shape;981;p52"/>
          <p:cNvSpPr txBox="1">
            <a:spLocks noGrp="1"/>
          </p:cNvSpPr>
          <p:nvPr>
            <p:ph type="title"/>
          </p:nvPr>
        </p:nvSpPr>
        <p:spPr>
          <a:xfrm>
            <a:off x="208209" y="80722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РАСХОДЫ БЮДЖЕТА НА ОСУЩЕСТВЛЕНИЕ НЕПРОГРАММНЫХ НАПРАВЛЕНИЙ ДЕЯТЕЛЬНОСТИ</a:t>
            </a:r>
            <a:br>
              <a:rPr lang="ru-RU" sz="2000" dirty="0"/>
            </a:b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801955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9" name="Google Shape;1009;p53"/>
          <p:cNvSpPr txBox="1">
            <a:spLocks noGrp="1"/>
          </p:cNvSpPr>
          <p:nvPr>
            <p:ph type="title"/>
          </p:nvPr>
        </p:nvSpPr>
        <p:spPr>
          <a:xfrm>
            <a:off x="167266" y="131126"/>
            <a:ext cx="716158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ИСТОЧНИКИ ФИНАНСИРОВАНИЯ ДЕФИЦИТА БЮДЖЕТА В </a:t>
            </a:r>
            <a:r>
              <a:rPr lang="ru-RU" sz="2000" dirty="0" smtClean="0"/>
              <a:t>2025-2027 </a:t>
            </a:r>
            <a:r>
              <a:rPr lang="ru-RU" sz="2000" dirty="0"/>
              <a:t>ГОДАХ</a:t>
            </a:r>
            <a:endParaRPr sz="2000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/>
          </p:nvPr>
        </p:nvGraphicFramePr>
        <p:xfrm>
          <a:off x="383288" y="1160059"/>
          <a:ext cx="8030557" cy="2745241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5336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89714"/>
                <a:gridCol w="10918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9864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01675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79462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Наименование</a:t>
                      </a:r>
                      <a:r>
                        <a:rPr lang="ru-RU" sz="9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9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Значение</a:t>
                      </a:r>
                      <a:r>
                        <a:rPr lang="ru-RU" sz="9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показателя по годам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6464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900" b="1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b="1" kern="1200" dirty="0" smtClean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j-cs"/>
                        </a:rPr>
                        <a:t>2024 год (РД 294)</a:t>
                      </a:r>
                    </a:p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endParaRPr lang="ru-RU" sz="9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900" b="1" kern="1200" dirty="0" smtClean="0"/>
                        <a:t>2025 </a:t>
                      </a:r>
                      <a:r>
                        <a:rPr lang="ru-RU" sz="900" b="1" kern="1200" dirty="0"/>
                        <a:t>год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900" b="1" kern="1200" dirty="0" smtClean="0"/>
                        <a:t>2026 </a:t>
                      </a:r>
                      <a:r>
                        <a:rPr lang="ru-RU" sz="900" b="1" kern="1200" dirty="0"/>
                        <a:t>год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buNone/>
                      </a:pPr>
                      <a:r>
                        <a:rPr lang="ru-RU" sz="900" b="1" kern="1200" dirty="0" smtClean="0"/>
                        <a:t>2027 </a:t>
                      </a:r>
                      <a:r>
                        <a:rPr lang="ru-RU" sz="900" b="1" kern="1200" dirty="0"/>
                        <a:t>год</a:t>
                      </a:r>
                      <a:endParaRPr lang="ru-RU" sz="9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j-cs"/>
                      </a:endParaRPr>
                    </a:p>
                  </a:txBody>
                  <a:tcPr marL="3206" marR="3206" marT="3206" marB="0" anchor="ctr">
                    <a:solidFill>
                      <a:schemeClr val="accent1">
                        <a:lumMod val="85000"/>
                      </a:schemeClr>
                    </a:solidFill>
                  </a:tcPr>
                </a:tc>
              </a:tr>
              <a:tr h="30989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Кредиты кредитных организаций</a:t>
                      </a:r>
                      <a:endParaRPr lang="ru-RU" sz="1000" b="1" i="1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217 040,8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221 173,2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latin typeface="+mn-lt"/>
                        </a:rPr>
                        <a:t>201 222,5</a:t>
                      </a:r>
                      <a:endParaRPr lang="ru-RU" sz="1000" b="1" i="1" dirty="0">
                        <a:latin typeface="+mn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latin typeface="+mn-lt"/>
                        </a:rPr>
                        <a:t>180 038,6</a:t>
                      </a:r>
                      <a:endParaRPr lang="ru-RU" sz="1000" b="1" i="1" dirty="0">
                        <a:latin typeface="+mn-lt"/>
                      </a:endParaRPr>
                    </a:p>
                  </a:txBody>
                  <a:tcPr marL="8786" marR="8786" marT="8786" marB="0" anchor="ctr"/>
                </a:tc>
              </a:tr>
              <a:tr h="311512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i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получение кредитов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287 040,8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221173,2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201 222,5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180 038,6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</a:tr>
              <a:tr h="24957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i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погашение кредитов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70 000,0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0,0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0,0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68580" marR="68580" marT="0" marB="0" anchor="ctr">
                    <a:solidFill>
                      <a:schemeClr val="accent1"/>
                    </a:solidFill>
                  </a:tcPr>
                </a:tc>
              </a:tr>
              <a:tr h="35331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Бюджетные кредиты</a:t>
                      </a:r>
                      <a:endParaRPr lang="ru-RU" sz="1000" b="1" i="1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-33 333,4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-33 333,4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latin typeface="+mn-lt"/>
                        </a:rPr>
                        <a:t>-22 222,2</a:t>
                      </a:r>
                      <a:endParaRPr lang="ru-RU" sz="1000" b="1" i="1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i="1" dirty="0" smtClean="0">
                          <a:latin typeface="+mn-lt"/>
                        </a:rPr>
                        <a:t>-0,00</a:t>
                      </a:r>
                      <a:endParaRPr lang="ru-RU" sz="1000" b="1" i="1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</a:tr>
              <a:tr h="3387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i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получение кредитов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0,0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0,0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</a:tr>
              <a:tr h="23917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i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погашение кредитов</a:t>
                      </a:r>
                      <a:endParaRPr lang="ru-RU" sz="10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/>
                        <a:t>33</a:t>
                      </a:r>
                      <a:r>
                        <a:rPr lang="ru-RU" sz="1000" b="0" i="0" baseline="0" dirty="0" smtClean="0"/>
                        <a:t> 333,4</a:t>
                      </a:r>
                      <a:endParaRPr lang="ru-RU" sz="1000" b="0" i="0" dirty="0"/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0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33 333,4</a:t>
                      </a: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22 222,2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dirty="0" smtClean="0">
                          <a:latin typeface="+mn-lt"/>
                        </a:rPr>
                        <a:t>0,00</a:t>
                      </a:r>
                      <a:endParaRPr lang="ru-RU" sz="1000" b="0" i="0" dirty="0">
                        <a:latin typeface="+mn-lt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</a:tr>
              <a:tr h="2770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1" i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Изменение остатков средств</a:t>
                      </a:r>
                      <a:endParaRPr lang="ru-RU" sz="1000" b="1" i="1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380 500,2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ru-RU" sz="1000" b="1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</a:t>
                      </a:r>
                      <a:endParaRPr lang="ru-RU" sz="1000" b="1" i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86" marR="8786" marT="8786" marB="0" anchor="ctr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19" name="Google Shape;849;p47"/>
          <p:cNvSpPr txBox="1">
            <a:spLocks/>
          </p:cNvSpPr>
          <p:nvPr/>
        </p:nvSpPr>
        <p:spPr>
          <a:xfrm>
            <a:off x="7313253" y="839367"/>
            <a:ext cx="1340217" cy="331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●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○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Char char="■"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marL="0" indent="0">
              <a:buFont typeface="Manrope"/>
              <a:buNone/>
            </a:pPr>
            <a:r>
              <a:rPr lang="ru-RU" sz="1050" i="1" dirty="0" smtClean="0"/>
              <a:t>тыс. рублей</a:t>
            </a:r>
            <a:endParaRPr lang="en-US" sz="1050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3287" y="3918869"/>
            <a:ext cx="8030557" cy="30712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b="1" dirty="0" smtClean="0"/>
              <a:t>Дефицит бюджета</a:t>
            </a:r>
            <a:endParaRPr lang="ru-RU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405327" y="3933930"/>
            <a:ext cx="1087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187 839,8</a:t>
            </a:r>
            <a:endParaRPr lang="ru-RU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21325" y="3930519"/>
            <a:ext cx="1087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179 000,3</a:t>
            </a:r>
            <a:endParaRPr lang="ru-RU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67151" y="3930517"/>
            <a:ext cx="1087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180 038,6</a:t>
            </a:r>
            <a:endParaRPr lang="ru-R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160409" y="3937901"/>
            <a:ext cx="1087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564 207,5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13255119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189059" y="177181"/>
            <a:ext cx="7704000" cy="827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ПРОЕКТИРУЕМЫЙ ОБЪЕМ МУНИЦИПАЛЬНОГО ДОЛГА </a:t>
            </a:r>
            <a:endParaRPr sz="2000" dirty="0"/>
          </a:p>
        </p:txBody>
      </p:sp>
      <p:graphicFrame>
        <p:nvGraphicFramePr>
          <p:cNvPr id="10" name="Диаграмма 9">
            <a:extLst>
              <a:ext uri="{FF2B5EF4-FFF2-40B4-BE49-F238E27FC236}">
                <a16:creationId xmlns:a16="http://schemas.microsoft.com/office/drawing/2014/main" xmlns="" id="{73FDE277-473F-491C-8229-C12B85C3A70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3017673"/>
              </p:ext>
            </p:extLst>
          </p:nvPr>
        </p:nvGraphicFramePr>
        <p:xfrm>
          <a:off x="478552" y="790470"/>
          <a:ext cx="7717809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20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0" name="Google Shape;800;p44"/>
          <p:cNvGrpSpPr/>
          <p:nvPr/>
        </p:nvGrpSpPr>
        <p:grpSpPr>
          <a:xfrm>
            <a:off x="4296284" y="562741"/>
            <a:ext cx="4847716" cy="5064004"/>
            <a:chOff x="4296284" y="562741"/>
            <a:chExt cx="4847716" cy="5064004"/>
          </a:xfrm>
        </p:grpSpPr>
        <p:sp>
          <p:nvSpPr>
            <p:cNvPr id="801" name="Google Shape;801;p44"/>
            <p:cNvSpPr/>
            <p:nvPr/>
          </p:nvSpPr>
          <p:spPr>
            <a:xfrm flipH="1">
              <a:off x="4714200" y="783325"/>
              <a:ext cx="4429800" cy="4367100"/>
            </a:xfrm>
            <a:prstGeom prst="rtTriangl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2" name="Google Shape;802;p44"/>
            <p:cNvSpPr/>
            <p:nvPr/>
          </p:nvSpPr>
          <p:spPr>
            <a:xfrm rot="-2699590">
              <a:off x="7283189" y="2517201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3" name="Google Shape;803;p44"/>
            <p:cNvSpPr/>
            <p:nvPr/>
          </p:nvSpPr>
          <p:spPr>
            <a:xfrm rot="-2699590">
              <a:off x="6986666" y="1122030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4" name="Google Shape;804;p44"/>
            <p:cNvSpPr/>
            <p:nvPr/>
          </p:nvSpPr>
          <p:spPr>
            <a:xfrm rot="-2699590">
              <a:off x="5848560" y="3749610"/>
              <a:ext cx="1780000" cy="477721"/>
            </a:xfrm>
            <a:prstGeom prst="roundRect">
              <a:avLst>
                <a:gd name="adj" fmla="val 50000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5" name="Google Shape;805;p44"/>
            <p:cNvSpPr/>
            <p:nvPr/>
          </p:nvSpPr>
          <p:spPr>
            <a:xfrm>
              <a:off x="5129589" y="3052581"/>
              <a:ext cx="1596600" cy="1596600"/>
            </a:xfrm>
            <a:prstGeom prst="ellipse">
              <a:avLst/>
            </a:prstGeom>
            <a:noFill/>
            <a:ln w="9525" cap="flat" cmpd="sng">
              <a:solidFill>
                <a:schemeClr val="lt1"/>
              </a:solidFill>
              <a:prstDash val="lgDash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6" name="Google Shape;806;p44"/>
            <p:cNvSpPr/>
            <p:nvPr/>
          </p:nvSpPr>
          <p:spPr>
            <a:xfrm rot="-2699590">
              <a:off x="4151184" y="4718653"/>
              <a:ext cx="1780000" cy="326683"/>
            </a:xfrm>
            <a:prstGeom prst="roundRect">
              <a:avLst>
                <a:gd name="adj" fmla="val 50000"/>
              </a:avLst>
            </a:pr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09" name="Google Shape;809;p44"/>
          <p:cNvSpPr/>
          <p:nvPr/>
        </p:nvSpPr>
        <p:spPr>
          <a:xfrm rot="-2700000">
            <a:off x="6799259" y="4030844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0" name="Google Shape;810;p44"/>
          <p:cNvSpPr/>
          <p:nvPr/>
        </p:nvSpPr>
        <p:spPr>
          <a:xfrm rot="-2700000">
            <a:off x="7868446" y="1804238"/>
            <a:ext cx="996172" cy="114976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046;p55"/>
          <p:cNvSpPr txBox="1">
            <a:spLocks/>
          </p:cNvSpPr>
          <p:nvPr/>
        </p:nvSpPr>
        <p:spPr>
          <a:xfrm>
            <a:off x="263661" y="1468875"/>
            <a:ext cx="5625432" cy="2750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rope"/>
              <a:buNone/>
              <a:defRPr sz="1400" b="0" i="0" u="none" strike="noStrike" cap="none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Комитет по финансам администрации города Пыть-Яха</a:t>
            </a:r>
            <a:r>
              <a:rPr lang="ru-RU" altLang="ru-RU" dirty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endParaRPr lang="ru-RU" altLang="ru-RU" dirty="0" smtClean="0">
              <a:solidFill>
                <a:schemeClr val="tx1"/>
              </a:solidFill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ул. Центральная, дом 18а, г. Пыть-Ях, ХМАО – Югра (Тюменская область), 628381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Тел.</a:t>
            </a: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 (3463) 46-55-50</a:t>
            </a:r>
            <a:endParaRPr lang="ru-RU" altLang="ru-RU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Факс</a:t>
            </a: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 (3463) 42-23-30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Сайт</a:t>
            </a:r>
            <a:r>
              <a:rPr lang="en-US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: </a:t>
            </a: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  <a:hlinkClick r:id="rId3"/>
              </a:rPr>
              <a:t>http://adm.gov86.org/436/437/</a:t>
            </a:r>
            <a:endParaRPr lang="ru-RU" altLang="ru-RU" dirty="0" smtClean="0">
              <a:solidFill>
                <a:schemeClr val="tx1"/>
              </a:solidFill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E-mail: </a:t>
            </a:r>
            <a:r>
              <a:rPr lang="en-US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  <a:hlinkClick r:id="rId4"/>
              </a:rPr>
              <a:t>komfin@gov86.org</a:t>
            </a:r>
            <a:endParaRPr lang="ru-RU" altLang="ru-RU" dirty="0" smtClean="0">
              <a:solidFill>
                <a:schemeClr val="tx1"/>
              </a:solidFill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schemeClr val="tx1"/>
              </a:solidFill>
              <a:ea typeface="Century Gothic" panose="020B0502020202020204" pitchFamily="34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График работы: </a:t>
            </a:r>
            <a:endParaRPr lang="ru-RU" altLang="ru-RU" b="1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Понедельник - пятница </a:t>
            </a:r>
            <a:endParaRPr lang="ru-RU" altLang="ru-RU" dirty="0" smtClean="0">
              <a:solidFill>
                <a:schemeClr val="tx1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chemeClr val="tx1"/>
                </a:solidFill>
                <a:ea typeface="Century Gothic" panose="020B0502020202020204" pitchFamily="34" charset="0"/>
                <a:cs typeface="Times New Roman" panose="02020603050405020304" pitchFamily="18" charset="0"/>
              </a:rPr>
              <a:t>с 9.00 до 18.00 </a:t>
            </a:r>
            <a:endParaRPr lang="ru-RU" altLang="ru-RU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5" r="18955"/>
          <a:stretch>
            <a:fillRect/>
          </a:stretch>
        </p:blipFill>
        <p:spPr/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7"/>
          <p:cNvSpPr/>
          <p:nvPr/>
        </p:nvSpPr>
        <p:spPr>
          <a:xfrm>
            <a:off x="4008861" y="3879179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8" name="Google Shape;568;p37"/>
          <p:cNvSpPr/>
          <p:nvPr/>
        </p:nvSpPr>
        <p:spPr>
          <a:xfrm>
            <a:off x="7749803" y="1959902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69" name="Google Shape;569;p37"/>
          <p:cNvSpPr/>
          <p:nvPr/>
        </p:nvSpPr>
        <p:spPr>
          <a:xfrm>
            <a:off x="267920" y="1986375"/>
            <a:ext cx="710100" cy="5139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70" name="Google Shape;570;p37"/>
          <p:cNvSpPr txBox="1">
            <a:spLocks noGrp="1"/>
          </p:cNvSpPr>
          <p:nvPr>
            <p:ph type="title"/>
          </p:nvPr>
        </p:nvSpPr>
        <p:spPr>
          <a:xfrm>
            <a:off x="364946" y="170923"/>
            <a:ext cx="7371673" cy="113656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2000" dirty="0"/>
              <a:t>ОСНОВНЫЕ НАПРАВЛЕНИЯ НАЛОГОВОЙ, БЮДЖЕТНОЙ И ДОЛГОВОЙ ПОЛИТИКИ ГОРОДА ПЫТЬ-ЯХА НА </a:t>
            </a:r>
            <a:r>
              <a:rPr lang="ru-RU" sz="2000" dirty="0" smtClean="0"/>
              <a:t>2025-2027 </a:t>
            </a:r>
            <a:r>
              <a:rPr lang="ru-RU" sz="2000" dirty="0"/>
              <a:t>ГОДЫ</a:t>
            </a:r>
          </a:p>
        </p:txBody>
      </p:sp>
      <p:sp>
        <p:nvSpPr>
          <p:cNvPr id="574" name="Google Shape;574;p37"/>
          <p:cNvSpPr txBox="1">
            <a:spLocks noGrp="1"/>
          </p:cNvSpPr>
          <p:nvPr>
            <p:ph type="subTitle" idx="4"/>
          </p:nvPr>
        </p:nvSpPr>
        <p:spPr>
          <a:xfrm>
            <a:off x="310117" y="2553500"/>
            <a:ext cx="2175300" cy="7758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/>
            <a:r>
              <a:rPr lang="ru-RU" sz="1200" dirty="0" smtClean="0"/>
              <a:t>Послания Президента РФ Федеральному собранию от 29.02.2024 </a:t>
            </a:r>
            <a:r>
              <a:rPr lang="ru-RU" sz="1200" dirty="0"/>
              <a:t>года</a:t>
            </a:r>
            <a:endParaRPr sz="1200" dirty="0"/>
          </a:p>
        </p:txBody>
      </p:sp>
      <p:sp>
        <p:nvSpPr>
          <p:cNvPr id="577" name="Google Shape;577;p37"/>
          <p:cNvSpPr/>
          <p:nvPr/>
        </p:nvSpPr>
        <p:spPr>
          <a:xfrm>
            <a:off x="7913469" y="2084724"/>
            <a:ext cx="382768" cy="298991"/>
          </a:xfrm>
          <a:custGeom>
            <a:avLst/>
            <a:gdLst/>
            <a:ahLst/>
            <a:cxnLst/>
            <a:rect l="l" t="t" r="r" b="b"/>
            <a:pathLst>
              <a:path w="12665" h="9893" extrusionOk="0">
                <a:moveTo>
                  <a:pt x="8538" y="2458"/>
                </a:moveTo>
                <a:cubicBezTo>
                  <a:pt x="8758" y="2458"/>
                  <a:pt x="8916" y="2678"/>
                  <a:pt x="8916" y="2899"/>
                </a:cubicBezTo>
                <a:lnTo>
                  <a:pt x="8916" y="4569"/>
                </a:lnTo>
                <a:cubicBezTo>
                  <a:pt x="8916" y="4789"/>
                  <a:pt x="8727" y="4978"/>
                  <a:pt x="8538" y="4978"/>
                </a:cubicBezTo>
                <a:cubicBezTo>
                  <a:pt x="8349" y="4978"/>
                  <a:pt x="8128" y="4789"/>
                  <a:pt x="8128" y="4569"/>
                </a:cubicBezTo>
                <a:lnTo>
                  <a:pt x="8128" y="3875"/>
                </a:lnTo>
                <a:lnTo>
                  <a:pt x="6364" y="5671"/>
                </a:lnTo>
                <a:cubicBezTo>
                  <a:pt x="6285" y="5750"/>
                  <a:pt x="6175" y="5789"/>
                  <a:pt x="6065" y="5789"/>
                </a:cubicBezTo>
                <a:cubicBezTo>
                  <a:pt x="5954" y="5789"/>
                  <a:pt x="5844" y="5750"/>
                  <a:pt x="5765" y="5671"/>
                </a:cubicBezTo>
                <a:lnTo>
                  <a:pt x="5230" y="5104"/>
                </a:lnTo>
                <a:lnTo>
                  <a:pt x="3844" y="6490"/>
                </a:lnTo>
                <a:cubicBezTo>
                  <a:pt x="3765" y="6569"/>
                  <a:pt x="3655" y="6608"/>
                  <a:pt x="3544" y="6608"/>
                </a:cubicBezTo>
                <a:cubicBezTo>
                  <a:pt x="3434" y="6608"/>
                  <a:pt x="3324" y="6569"/>
                  <a:pt x="3245" y="6490"/>
                </a:cubicBezTo>
                <a:cubicBezTo>
                  <a:pt x="3087" y="6333"/>
                  <a:pt x="3087" y="6049"/>
                  <a:pt x="3245" y="5892"/>
                </a:cubicBezTo>
                <a:lnTo>
                  <a:pt x="4915" y="4254"/>
                </a:lnTo>
                <a:cubicBezTo>
                  <a:pt x="4994" y="4175"/>
                  <a:pt x="5104" y="4135"/>
                  <a:pt x="5214" y="4135"/>
                </a:cubicBezTo>
                <a:cubicBezTo>
                  <a:pt x="5324" y="4135"/>
                  <a:pt x="5435" y="4175"/>
                  <a:pt x="5513" y="4254"/>
                </a:cubicBezTo>
                <a:lnTo>
                  <a:pt x="6049" y="4789"/>
                </a:lnTo>
                <a:lnTo>
                  <a:pt x="7561" y="3308"/>
                </a:lnTo>
                <a:lnTo>
                  <a:pt x="6868" y="3308"/>
                </a:lnTo>
                <a:cubicBezTo>
                  <a:pt x="6648" y="3308"/>
                  <a:pt x="6490" y="3088"/>
                  <a:pt x="6490" y="2899"/>
                </a:cubicBezTo>
                <a:cubicBezTo>
                  <a:pt x="6490" y="2678"/>
                  <a:pt x="6679" y="2458"/>
                  <a:pt x="6868" y="2458"/>
                </a:cubicBezTo>
                <a:close/>
                <a:moveTo>
                  <a:pt x="11814" y="8255"/>
                </a:moveTo>
                <a:cubicBezTo>
                  <a:pt x="11814" y="8538"/>
                  <a:pt x="11877" y="9105"/>
                  <a:pt x="11405" y="9105"/>
                </a:cubicBezTo>
                <a:lnTo>
                  <a:pt x="1197" y="9105"/>
                </a:lnTo>
                <a:cubicBezTo>
                  <a:pt x="977" y="9105"/>
                  <a:pt x="788" y="8885"/>
                  <a:pt x="788" y="8664"/>
                </a:cubicBezTo>
                <a:lnTo>
                  <a:pt x="788" y="8255"/>
                </a:lnTo>
                <a:close/>
                <a:moveTo>
                  <a:pt x="2048" y="0"/>
                </a:moveTo>
                <a:cubicBezTo>
                  <a:pt x="1355" y="0"/>
                  <a:pt x="819" y="536"/>
                  <a:pt x="819" y="1229"/>
                </a:cubicBezTo>
                <a:lnTo>
                  <a:pt x="819" y="7435"/>
                </a:lnTo>
                <a:lnTo>
                  <a:pt x="410" y="7435"/>
                </a:lnTo>
                <a:cubicBezTo>
                  <a:pt x="189" y="7435"/>
                  <a:pt x="0" y="7625"/>
                  <a:pt x="0" y="7845"/>
                </a:cubicBezTo>
                <a:lnTo>
                  <a:pt x="0" y="8664"/>
                </a:lnTo>
                <a:cubicBezTo>
                  <a:pt x="0" y="9326"/>
                  <a:pt x="536" y="9893"/>
                  <a:pt x="1260" y="9893"/>
                </a:cubicBezTo>
                <a:lnTo>
                  <a:pt x="11436" y="9893"/>
                </a:lnTo>
                <a:cubicBezTo>
                  <a:pt x="12129" y="9893"/>
                  <a:pt x="12665" y="9326"/>
                  <a:pt x="12665" y="8664"/>
                </a:cubicBezTo>
                <a:lnTo>
                  <a:pt x="12665" y="7845"/>
                </a:lnTo>
                <a:cubicBezTo>
                  <a:pt x="12634" y="7593"/>
                  <a:pt x="12444" y="7435"/>
                  <a:pt x="12224" y="7435"/>
                </a:cubicBezTo>
                <a:lnTo>
                  <a:pt x="11814" y="7435"/>
                </a:lnTo>
                <a:lnTo>
                  <a:pt x="11814" y="1229"/>
                </a:lnTo>
                <a:cubicBezTo>
                  <a:pt x="11814" y="536"/>
                  <a:pt x="11247" y="0"/>
                  <a:pt x="10586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78" name="Google Shape;578;p37"/>
          <p:cNvGrpSpPr/>
          <p:nvPr/>
        </p:nvGrpSpPr>
        <p:grpSpPr>
          <a:xfrm>
            <a:off x="4172528" y="3952224"/>
            <a:ext cx="382765" cy="367810"/>
            <a:chOff x="-62890750" y="3747425"/>
            <a:chExt cx="330825" cy="317900"/>
          </a:xfrm>
        </p:grpSpPr>
        <p:sp>
          <p:nvSpPr>
            <p:cNvPr id="579" name="Google Shape;579;p37"/>
            <p:cNvSpPr/>
            <p:nvPr/>
          </p:nvSpPr>
          <p:spPr>
            <a:xfrm>
              <a:off x="-62890750" y="3747425"/>
              <a:ext cx="313500" cy="195825"/>
            </a:xfrm>
            <a:custGeom>
              <a:avLst/>
              <a:gdLst/>
              <a:ahLst/>
              <a:cxnLst/>
              <a:rect l="l" t="t" r="r" b="b"/>
              <a:pathLst>
                <a:path w="12540" h="7833" extrusionOk="0">
                  <a:moveTo>
                    <a:pt x="6591" y="0"/>
                  </a:moveTo>
                  <a:cubicBezTo>
                    <a:pt x="4966" y="0"/>
                    <a:pt x="3342" y="616"/>
                    <a:pt x="2112" y="1846"/>
                  </a:cubicBezTo>
                  <a:cubicBezTo>
                    <a:pt x="663" y="3296"/>
                    <a:pt x="1" y="5438"/>
                    <a:pt x="379" y="7454"/>
                  </a:cubicBezTo>
                  <a:cubicBezTo>
                    <a:pt x="442" y="7675"/>
                    <a:pt x="568" y="7832"/>
                    <a:pt x="789" y="7832"/>
                  </a:cubicBezTo>
                  <a:lnTo>
                    <a:pt x="852" y="7832"/>
                  </a:lnTo>
                  <a:cubicBezTo>
                    <a:pt x="1104" y="7801"/>
                    <a:pt x="1198" y="7549"/>
                    <a:pt x="1167" y="7360"/>
                  </a:cubicBezTo>
                  <a:cubicBezTo>
                    <a:pt x="852" y="5596"/>
                    <a:pt x="1419" y="3737"/>
                    <a:pt x="2710" y="2477"/>
                  </a:cubicBezTo>
                  <a:cubicBezTo>
                    <a:pt x="3719" y="1437"/>
                    <a:pt x="5136" y="870"/>
                    <a:pt x="6617" y="870"/>
                  </a:cubicBezTo>
                  <a:cubicBezTo>
                    <a:pt x="7940" y="870"/>
                    <a:pt x="9200" y="1342"/>
                    <a:pt x="10177" y="2193"/>
                  </a:cubicBezTo>
                  <a:lnTo>
                    <a:pt x="9610" y="2792"/>
                  </a:lnTo>
                  <a:cubicBezTo>
                    <a:pt x="9484" y="2918"/>
                    <a:pt x="9452" y="3075"/>
                    <a:pt x="9484" y="3170"/>
                  </a:cubicBezTo>
                  <a:cubicBezTo>
                    <a:pt x="9515" y="3327"/>
                    <a:pt x="9641" y="3422"/>
                    <a:pt x="9799" y="3453"/>
                  </a:cubicBezTo>
                  <a:lnTo>
                    <a:pt x="12036" y="3926"/>
                  </a:lnTo>
                  <a:lnTo>
                    <a:pt x="12130" y="3926"/>
                  </a:lnTo>
                  <a:cubicBezTo>
                    <a:pt x="12225" y="3926"/>
                    <a:pt x="12319" y="3894"/>
                    <a:pt x="12382" y="3800"/>
                  </a:cubicBezTo>
                  <a:cubicBezTo>
                    <a:pt x="12508" y="3674"/>
                    <a:pt x="12540" y="3579"/>
                    <a:pt x="12508" y="3422"/>
                  </a:cubicBezTo>
                  <a:lnTo>
                    <a:pt x="12036" y="1153"/>
                  </a:lnTo>
                  <a:cubicBezTo>
                    <a:pt x="12004" y="1027"/>
                    <a:pt x="11878" y="901"/>
                    <a:pt x="11752" y="838"/>
                  </a:cubicBezTo>
                  <a:cubicBezTo>
                    <a:pt x="11715" y="831"/>
                    <a:pt x="11678" y="827"/>
                    <a:pt x="11642" y="827"/>
                  </a:cubicBezTo>
                  <a:cubicBezTo>
                    <a:pt x="11526" y="827"/>
                    <a:pt x="11422" y="868"/>
                    <a:pt x="11374" y="964"/>
                  </a:cubicBezTo>
                  <a:lnTo>
                    <a:pt x="10776" y="1563"/>
                  </a:lnTo>
                  <a:cubicBezTo>
                    <a:pt x="9583" y="521"/>
                    <a:pt x="8087" y="0"/>
                    <a:pt x="659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0" name="Google Shape;580;p37"/>
            <p:cNvSpPr/>
            <p:nvPr/>
          </p:nvSpPr>
          <p:spPr>
            <a:xfrm>
              <a:off x="-62874975" y="3869075"/>
              <a:ext cx="315050" cy="196250"/>
            </a:xfrm>
            <a:custGeom>
              <a:avLst/>
              <a:gdLst/>
              <a:ahLst/>
              <a:cxnLst/>
              <a:rect l="l" t="t" r="r" b="b"/>
              <a:pathLst>
                <a:path w="12602" h="7850" extrusionOk="0">
                  <a:moveTo>
                    <a:pt x="11779" y="0"/>
                  </a:moveTo>
                  <a:cubicBezTo>
                    <a:pt x="11759" y="0"/>
                    <a:pt x="11739" y="2"/>
                    <a:pt x="11720" y="5"/>
                  </a:cubicBezTo>
                  <a:cubicBezTo>
                    <a:pt x="11499" y="36"/>
                    <a:pt x="11373" y="288"/>
                    <a:pt x="11405" y="477"/>
                  </a:cubicBezTo>
                  <a:cubicBezTo>
                    <a:pt x="11720" y="2242"/>
                    <a:pt x="11184" y="4101"/>
                    <a:pt x="9861" y="5361"/>
                  </a:cubicBezTo>
                  <a:cubicBezTo>
                    <a:pt x="8853" y="6400"/>
                    <a:pt x="7435" y="6967"/>
                    <a:pt x="5986" y="6967"/>
                  </a:cubicBezTo>
                  <a:cubicBezTo>
                    <a:pt x="4631" y="6967"/>
                    <a:pt x="3371" y="6495"/>
                    <a:pt x="2394" y="5644"/>
                  </a:cubicBezTo>
                  <a:lnTo>
                    <a:pt x="2993" y="5046"/>
                  </a:lnTo>
                  <a:cubicBezTo>
                    <a:pt x="3088" y="4920"/>
                    <a:pt x="3151" y="4762"/>
                    <a:pt x="3088" y="4668"/>
                  </a:cubicBezTo>
                  <a:cubicBezTo>
                    <a:pt x="3056" y="4510"/>
                    <a:pt x="2962" y="4416"/>
                    <a:pt x="2772" y="4384"/>
                  </a:cubicBezTo>
                  <a:lnTo>
                    <a:pt x="536" y="3912"/>
                  </a:lnTo>
                  <a:cubicBezTo>
                    <a:pt x="498" y="3904"/>
                    <a:pt x="465" y="3900"/>
                    <a:pt x="433" y="3900"/>
                  </a:cubicBezTo>
                  <a:cubicBezTo>
                    <a:pt x="332" y="3900"/>
                    <a:pt x="254" y="3941"/>
                    <a:pt x="158" y="4038"/>
                  </a:cubicBezTo>
                  <a:cubicBezTo>
                    <a:pt x="32" y="4132"/>
                    <a:pt x="0" y="4258"/>
                    <a:pt x="32" y="4416"/>
                  </a:cubicBezTo>
                  <a:lnTo>
                    <a:pt x="504" y="6652"/>
                  </a:lnTo>
                  <a:cubicBezTo>
                    <a:pt x="536" y="6810"/>
                    <a:pt x="662" y="6936"/>
                    <a:pt x="788" y="6967"/>
                  </a:cubicBezTo>
                  <a:lnTo>
                    <a:pt x="882" y="6967"/>
                  </a:lnTo>
                  <a:cubicBezTo>
                    <a:pt x="1008" y="6967"/>
                    <a:pt x="1103" y="6936"/>
                    <a:pt x="1166" y="6873"/>
                  </a:cubicBezTo>
                  <a:lnTo>
                    <a:pt x="1764" y="6274"/>
                  </a:lnTo>
                  <a:cubicBezTo>
                    <a:pt x="2930" y="7346"/>
                    <a:pt x="4442" y="7850"/>
                    <a:pt x="5923" y="7850"/>
                  </a:cubicBezTo>
                  <a:cubicBezTo>
                    <a:pt x="7561" y="7850"/>
                    <a:pt x="9168" y="7220"/>
                    <a:pt x="10428" y="5991"/>
                  </a:cubicBezTo>
                  <a:cubicBezTo>
                    <a:pt x="11909" y="4510"/>
                    <a:pt x="12602" y="2368"/>
                    <a:pt x="12192" y="320"/>
                  </a:cubicBezTo>
                  <a:cubicBezTo>
                    <a:pt x="12164" y="122"/>
                    <a:pt x="11958" y="0"/>
                    <a:pt x="117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1" name="Google Shape;581;p37"/>
            <p:cNvSpPr/>
            <p:nvPr/>
          </p:nvSpPr>
          <p:spPr>
            <a:xfrm>
              <a:off x="-62751325" y="3834525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630" y="1"/>
                  </a:moveTo>
                  <a:cubicBezTo>
                    <a:pt x="410" y="221"/>
                    <a:pt x="158" y="599"/>
                    <a:pt x="0" y="1072"/>
                  </a:cubicBezTo>
                  <a:lnTo>
                    <a:pt x="630" y="1072"/>
                  </a:lnTo>
                  <a:lnTo>
                    <a:pt x="6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2" name="Google Shape;582;p37"/>
            <p:cNvSpPr/>
            <p:nvPr/>
          </p:nvSpPr>
          <p:spPr>
            <a:xfrm>
              <a:off x="-62715100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1" y="1"/>
                  </a:moveTo>
                  <a:lnTo>
                    <a:pt x="1" y="1041"/>
                  </a:lnTo>
                  <a:cubicBezTo>
                    <a:pt x="253" y="852"/>
                    <a:pt x="473" y="473"/>
                    <a:pt x="6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3" name="Google Shape;583;p37"/>
            <p:cNvSpPr/>
            <p:nvPr/>
          </p:nvSpPr>
          <p:spPr>
            <a:xfrm>
              <a:off x="-62751325" y="3950300"/>
              <a:ext cx="15775" cy="26025"/>
            </a:xfrm>
            <a:custGeom>
              <a:avLst/>
              <a:gdLst/>
              <a:ahLst/>
              <a:cxnLst/>
              <a:rect l="l" t="t" r="r" b="b"/>
              <a:pathLst>
                <a:path w="631" h="1041" extrusionOk="0">
                  <a:moveTo>
                    <a:pt x="0" y="1"/>
                  </a:moveTo>
                  <a:cubicBezTo>
                    <a:pt x="158" y="473"/>
                    <a:pt x="410" y="852"/>
                    <a:pt x="630" y="1041"/>
                  </a:cubicBezTo>
                  <a:lnTo>
                    <a:pt x="63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4" name="Google Shape;584;p37"/>
            <p:cNvSpPr/>
            <p:nvPr/>
          </p:nvSpPr>
          <p:spPr>
            <a:xfrm>
              <a:off x="-62822225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127" y="0"/>
                  </a:moveTo>
                  <a:cubicBezTo>
                    <a:pt x="32" y="316"/>
                    <a:pt x="1" y="631"/>
                    <a:pt x="1" y="977"/>
                  </a:cubicBezTo>
                  <a:cubicBezTo>
                    <a:pt x="1" y="1324"/>
                    <a:pt x="32" y="1670"/>
                    <a:pt x="127" y="1922"/>
                  </a:cubicBezTo>
                  <a:lnTo>
                    <a:pt x="1765" y="1922"/>
                  </a:lnTo>
                  <a:cubicBezTo>
                    <a:pt x="1734" y="1607"/>
                    <a:pt x="1702" y="1292"/>
                    <a:pt x="1702" y="977"/>
                  </a:cubicBezTo>
                  <a:cubicBezTo>
                    <a:pt x="1702" y="662"/>
                    <a:pt x="1734" y="316"/>
                    <a:pt x="17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5" name="Google Shape;585;p37"/>
            <p:cNvSpPr/>
            <p:nvPr/>
          </p:nvSpPr>
          <p:spPr>
            <a:xfrm>
              <a:off x="-62715100" y="3833750"/>
              <a:ext cx="15775" cy="26800"/>
            </a:xfrm>
            <a:custGeom>
              <a:avLst/>
              <a:gdLst/>
              <a:ahLst/>
              <a:cxnLst/>
              <a:rect l="l" t="t" r="r" b="b"/>
              <a:pathLst>
                <a:path w="631" h="1072" extrusionOk="0">
                  <a:moveTo>
                    <a:pt x="1" y="0"/>
                  </a:moveTo>
                  <a:lnTo>
                    <a:pt x="1" y="1071"/>
                  </a:lnTo>
                  <a:lnTo>
                    <a:pt x="631" y="1071"/>
                  </a:lnTo>
                  <a:cubicBezTo>
                    <a:pt x="505" y="599"/>
                    <a:pt x="253" y="189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6" name="Google Shape;586;p37"/>
            <p:cNvSpPr/>
            <p:nvPr/>
          </p:nvSpPr>
          <p:spPr>
            <a:xfrm>
              <a:off x="-62758425" y="3881000"/>
              <a:ext cx="22875" cy="48075"/>
            </a:xfrm>
            <a:custGeom>
              <a:avLst/>
              <a:gdLst/>
              <a:ahLst/>
              <a:cxnLst/>
              <a:rect l="l" t="t" r="r" b="b"/>
              <a:pathLst>
                <a:path w="915" h="1923" extrusionOk="0">
                  <a:moveTo>
                    <a:pt x="95" y="0"/>
                  </a:moveTo>
                  <a:cubicBezTo>
                    <a:pt x="64" y="316"/>
                    <a:pt x="1" y="631"/>
                    <a:pt x="1" y="977"/>
                  </a:cubicBezTo>
                  <a:cubicBezTo>
                    <a:pt x="1" y="1324"/>
                    <a:pt x="64" y="1670"/>
                    <a:pt x="95" y="1922"/>
                  </a:cubicBezTo>
                  <a:lnTo>
                    <a:pt x="914" y="1922"/>
                  </a:lnTo>
                  <a:lnTo>
                    <a:pt x="914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7" name="Google Shape;587;p37"/>
            <p:cNvSpPr/>
            <p:nvPr/>
          </p:nvSpPr>
          <p:spPr>
            <a:xfrm>
              <a:off x="-62715100" y="3809325"/>
              <a:ext cx="74850" cy="51225"/>
            </a:xfrm>
            <a:custGeom>
              <a:avLst/>
              <a:gdLst/>
              <a:ahLst/>
              <a:cxnLst/>
              <a:rect l="l" t="t" r="r" b="b"/>
              <a:pathLst>
                <a:path w="2994" h="2049" extrusionOk="0">
                  <a:moveTo>
                    <a:pt x="1" y="1"/>
                  </a:moveTo>
                  <a:lnTo>
                    <a:pt x="1" y="32"/>
                  </a:lnTo>
                  <a:cubicBezTo>
                    <a:pt x="631" y="253"/>
                    <a:pt x="1198" y="1009"/>
                    <a:pt x="1481" y="2048"/>
                  </a:cubicBezTo>
                  <a:lnTo>
                    <a:pt x="2994" y="2048"/>
                  </a:lnTo>
                  <a:cubicBezTo>
                    <a:pt x="2426" y="946"/>
                    <a:pt x="1324" y="158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8" name="Google Shape;588;p37"/>
            <p:cNvSpPr/>
            <p:nvPr/>
          </p:nvSpPr>
          <p:spPr>
            <a:xfrm>
              <a:off x="-62715875" y="3950300"/>
              <a:ext cx="75625" cy="51225"/>
            </a:xfrm>
            <a:custGeom>
              <a:avLst/>
              <a:gdLst/>
              <a:ahLst/>
              <a:cxnLst/>
              <a:rect l="l" t="t" r="r" b="b"/>
              <a:pathLst>
                <a:path w="3025" h="2049" extrusionOk="0">
                  <a:moveTo>
                    <a:pt x="1512" y="1"/>
                  </a:moveTo>
                  <a:cubicBezTo>
                    <a:pt x="1229" y="1009"/>
                    <a:pt x="662" y="1765"/>
                    <a:pt x="0" y="1986"/>
                  </a:cubicBezTo>
                  <a:lnTo>
                    <a:pt x="0" y="2049"/>
                  </a:lnTo>
                  <a:lnTo>
                    <a:pt x="32" y="2049"/>
                  </a:lnTo>
                  <a:cubicBezTo>
                    <a:pt x="1355" y="1891"/>
                    <a:pt x="2457" y="1104"/>
                    <a:pt x="302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89" name="Google Shape;589;p37"/>
            <p:cNvSpPr/>
            <p:nvPr/>
          </p:nvSpPr>
          <p:spPr>
            <a:xfrm>
              <a:off x="-62811200" y="3949525"/>
              <a:ext cx="75650" cy="52000"/>
            </a:xfrm>
            <a:custGeom>
              <a:avLst/>
              <a:gdLst/>
              <a:ahLst/>
              <a:cxnLst/>
              <a:rect l="l" t="t" r="r" b="b"/>
              <a:pathLst>
                <a:path w="3026" h="2080" extrusionOk="0">
                  <a:moveTo>
                    <a:pt x="1" y="0"/>
                  </a:moveTo>
                  <a:cubicBezTo>
                    <a:pt x="600" y="1166"/>
                    <a:pt x="1702" y="1954"/>
                    <a:pt x="3025" y="2080"/>
                  </a:cubicBezTo>
                  <a:lnTo>
                    <a:pt x="3025" y="2017"/>
                  </a:lnTo>
                  <a:cubicBezTo>
                    <a:pt x="2364" y="1796"/>
                    <a:pt x="1860" y="1040"/>
                    <a:pt x="15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0" name="Google Shape;590;p37"/>
            <p:cNvSpPr/>
            <p:nvPr/>
          </p:nvSpPr>
          <p:spPr>
            <a:xfrm>
              <a:off x="-62673350" y="3881000"/>
              <a:ext cx="44125" cy="48075"/>
            </a:xfrm>
            <a:custGeom>
              <a:avLst/>
              <a:gdLst/>
              <a:ahLst/>
              <a:cxnLst/>
              <a:rect l="l" t="t" r="r" b="b"/>
              <a:pathLst>
                <a:path w="1765" h="1923" extrusionOk="0">
                  <a:moveTo>
                    <a:pt x="0" y="0"/>
                  </a:moveTo>
                  <a:cubicBezTo>
                    <a:pt x="32" y="316"/>
                    <a:pt x="63" y="631"/>
                    <a:pt x="63" y="977"/>
                  </a:cubicBezTo>
                  <a:cubicBezTo>
                    <a:pt x="63" y="1324"/>
                    <a:pt x="32" y="1670"/>
                    <a:pt x="0" y="1922"/>
                  </a:cubicBezTo>
                  <a:lnTo>
                    <a:pt x="1639" y="1922"/>
                  </a:lnTo>
                  <a:cubicBezTo>
                    <a:pt x="1733" y="1670"/>
                    <a:pt x="1765" y="1292"/>
                    <a:pt x="1765" y="977"/>
                  </a:cubicBezTo>
                  <a:cubicBezTo>
                    <a:pt x="1765" y="662"/>
                    <a:pt x="1733" y="316"/>
                    <a:pt x="163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1" name="Google Shape;591;p37"/>
            <p:cNvSpPr/>
            <p:nvPr/>
          </p:nvSpPr>
          <p:spPr>
            <a:xfrm>
              <a:off x="-62810400" y="3810125"/>
              <a:ext cx="75625" cy="51200"/>
            </a:xfrm>
            <a:custGeom>
              <a:avLst/>
              <a:gdLst/>
              <a:ahLst/>
              <a:cxnLst/>
              <a:rect l="l" t="t" r="r" b="b"/>
              <a:pathLst>
                <a:path w="3025" h="2048" extrusionOk="0">
                  <a:moveTo>
                    <a:pt x="2993" y="0"/>
                  </a:moveTo>
                  <a:cubicBezTo>
                    <a:pt x="1702" y="158"/>
                    <a:pt x="599" y="945"/>
                    <a:pt x="0" y="2048"/>
                  </a:cubicBezTo>
                  <a:lnTo>
                    <a:pt x="1544" y="2048"/>
                  </a:lnTo>
                  <a:cubicBezTo>
                    <a:pt x="1828" y="1008"/>
                    <a:pt x="2363" y="284"/>
                    <a:pt x="3025" y="32"/>
                  </a:cubicBezTo>
                  <a:lnTo>
                    <a:pt x="3025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2" name="Google Shape;592;p37"/>
            <p:cNvSpPr/>
            <p:nvPr/>
          </p:nvSpPr>
          <p:spPr>
            <a:xfrm>
              <a:off x="-62715100" y="3881000"/>
              <a:ext cx="22850" cy="48075"/>
            </a:xfrm>
            <a:custGeom>
              <a:avLst/>
              <a:gdLst/>
              <a:ahLst/>
              <a:cxnLst/>
              <a:rect l="l" t="t" r="r" b="b"/>
              <a:pathLst>
                <a:path w="914" h="1923" extrusionOk="0">
                  <a:moveTo>
                    <a:pt x="1" y="0"/>
                  </a:moveTo>
                  <a:lnTo>
                    <a:pt x="1" y="1922"/>
                  </a:lnTo>
                  <a:lnTo>
                    <a:pt x="851" y="1922"/>
                  </a:lnTo>
                  <a:cubicBezTo>
                    <a:pt x="883" y="1607"/>
                    <a:pt x="914" y="1292"/>
                    <a:pt x="914" y="977"/>
                  </a:cubicBezTo>
                  <a:cubicBezTo>
                    <a:pt x="914" y="662"/>
                    <a:pt x="883" y="316"/>
                    <a:pt x="85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593" name="Google Shape;593;p37"/>
          <p:cNvGrpSpPr/>
          <p:nvPr/>
        </p:nvGrpSpPr>
        <p:grpSpPr>
          <a:xfrm>
            <a:off x="477010" y="2100269"/>
            <a:ext cx="291920" cy="286112"/>
            <a:chOff x="-60988625" y="3740800"/>
            <a:chExt cx="316650" cy="310350"/>
          </a:xfrm>
        </p:grpSpPr>
        <p:sp>
          <p:nvSpPr>
            <p:cNvPr id="594" name="Google Shape;594;p37"/>
            <p:cNvSpPr/>
            <p:nvPr/>
          </p:nvSpPr>
          <p:spPr>
            <a:xfrm>
              <a:off x="-60988625" y="3740800"/>
              <a:ext cx="311125" cy="310350"/>
            </a:xfrm>
            <a:custGeom>
              <a:avLst/>
              <a:gdLst/>
              <a:ahLst/>
              <a:cxnLst/>
              <a:rect l="l" t="t" r="r" b="b"/>
              <a:pathLst>
                <a:path w="12445" h="12414" extrusionOk="0">
                  <a:moveTo>
                    <a:pt x="7026" y="1670"/>
                  </a:moveTo>
                  <a:cubicBezTo>
                    <a:pt x="7278" y="1670"/>
                    <a:pt x="7467" y="1859"/>
                    <a:pt x="7467" y="2111"/>
                  </a:cubicBezTo>
                  <a:cubicBezTo>
                    <a:pt x="7467" y="2332"/>
                    <a:pt x="7278" y="2490"/>
                    <a:pt x="7026" y="2490"/>
                  </a:cubicBezTo>
                  <a:lnTo>
                    <a:pt x="2080" y="2490"/>
                  </a:lnTo>
                  <a:cubicBezTo>
                    <a:pt x="1828" y="2490"/>
                    <a:pt x="1639" y="2300"/>
                    <a:pt x="1639" y="2111"/>
                  </a:cubicBezTo>
                  <a:cubicBezTo>
                    <a:pt x="1639" y="1828"/>
                    <a:pt x="1828" y="1670"/>
                    <a:pt x="2080" y="1670"/>
                  </a:cubicBezTo>
                  <a:close/>
                  <a:moveTo>
                    <a:pt x="7026" y="4159"/>
                  </a:moveTo>
                  <a:cubicBezTo>
                    <a:pt x="7278" y="4159"/>
                    <a:pt x="7467" y="4348"/>
                    <a:pt x="7467" y="4537"/>
                  </a:cubicBezTo>
                  <a:cubicBezTo>
                    <a:pt x="7467" y="4789"/>
                    <a:pt x="7278" y="4978"/>
                    <a:pt x="7026" y="4978"/>
                  </a:cubicBezTo>
                  <a:lnTo>
                    <a:pt x="2080" y="4978"/>
                  </a:lnTo>
                  <a:cubicBezTo>
                    <a:pt x="1828" y="4978"/>
                    <a:pt x="1639" y="4789"/>
                    <a:pt x="1639" y="4537"/>
                  </a:cubicBezTo>
                  <a:cubicBezTo>
                    <a:pt x="1639" y="4317"/>
                    <a:pt x="1828" y="4159"/>
                    <a:pt x="2080" y="4159"/>
                  </a:cubicBezTo>
                  <a:close/>
                  <a:moveTo>
                    <a:pt x="7026" y="6648"/>
                  </a:moveTo>
                  <a:cubicBezTo>
                    <a:pt x="7278" y="6648"/>
                    <a:pt x="7467" y="6837"/>
                    <a:pt x="7467" y="7058"/>
                  </a:cubicBezTo>
                  <a:cubicBezTo>
                    <a:pt x="7467" y="7310"/>
                    <a:pt x="7278" y="7467"/>
                    <a:pt x="7026" y="7467"/>
                  </a:cubicBezTo>
                  <a:lnTo>
                    <a:pt x="2080" y="7467"/>
                  </a:lnTo>
                  <a:cubicBezTo>
                    <a:pt x="1828" y="7467"/>
                    <a:pt x="1639" y="7278"/>
                    <a:pt x="1639" y="7058"/>
                  </a:cubicBezTo>
                  <a:cubicBezTo>
                    <a:pt x="1639" y="6806"/>
                    <a:pt x="1828" y="6648"/>
                    <a:pt x="2080" y="6648"/>
                  </a:cubicBezTo>
                  <a:close/>
                  <a:moveTo>
                    <a:pt x="7026" y="9106"/>
                  </a:moveTo>
                  <a:cubicBezTo>
                    <a:pt x="7278" y="9106"/>
                    <a:pt x="7467" y="9295"/>
                    <a:pt x="7467" y="9515"/>
                  </a:cubicBezTo>
                  <a:cubicBezTo>
                    <a:pt x="7467" y="9736"/>
                    <a:pt x="7278" y="9893"/>
                    <a:pt x="7026" y="9893"/>
                  </a:cubicBezTo>
                  <a:lnTo>
                    <a:pt x="2080" y="9893"/>
                  </a:lnTo>
                  <a:cubicBezTo>
                    <a:pt x="1828" y="9893"/>
                    <a:pt x="1639" y="9704"/>
                    <a:pt x="1639" y="9515"/>
                  </a:cubicBezTo>
                  <a:cubicBezTo>
                    <a:pt x="1639" y="9263"/>
                    <a:pt x="1828" y="9106"/>
                    <a:pt x="2080" y="9106"/>
                  </a:cubicBezTo>
                  <a:close/>
                  <a:moveTo>
                    <a:pt x="11500" y="10775"/>
                  </a:moveTo>
                  <a:cubicBezTo>
                    <a:pt x="11342" y="11248"/>
                    <a:pt x="10870" y="11594"/>
                    <a:pt x="10303" y="11594"/>
                  </a:cubicBezTo>
                  <a:cubicBezTo>
                    <a:pt x="9767" y="11594"/>
                    <a:pt x="9326" y="11248"/>
                    <a:pt x="9137" y="10775"/>
                  </a:cubicBezTo>
                  <a:close/>
                  <a:moveTo>
                    <a:pt x="1261" y="1"/>
                  </a:moveTo>
                  <a:cubicBezTo>
                    <a:pt x="568" y="1"/>
                    <a:pt x="32" y="568"/>
                    <a:pt x="32" y="1229"/>
                  </a:cubicBezTo>
                  <a:lnTo>
                    <a:pt x="32" y="10334"/>
                  </a:lnTo>
                  <a:cubicBezTo>
                    <a:pt x="0" y="11468"/>
                    <a:pt x="946" y="12414"/>
                    <a:pt x="2080" y="12414"/>
                  </a:cubicBezTo>
                  <a:lnTo>
                    <a:pt x="10334" y="12414"/>
                  </a:lnTo>
                  <a:cubicBezTo>
                    <a:pt x="11500" y="12414"/>
                    <a:pt x="12445" y="11468"/>
                    <a:pt x="12445" y="10334"/>
                  </a:cubicBezTo>
                  <a:cubicBezTo>
                    <a:pt x="12445" y="10082"/>
                    <a:pt x="12224" y="9893"/>
                    <a:pt x="12004" y="9893"/>
                  </a:cubicBezTo>
                  <a:lnTo>
                    <a:pt x="9074" y="9893"/>
                  </a:lnTo>
                  <a:lnTo>
                    <a:pt x="9074" y="1229"/>
                  </a:lnTo>
                  <a:cubicBezTo>
                    <a:pt x="9074" y="568"/>
                    <a:pt x="8538" y="1"/>
                    <a:pt x="787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5" name="Google Shape;595;p37"/>
            <p:cNvSpPr/>
            <p:nvPr/>
          </p:nvSpPr>
          <p:spPr>
            <a:xfrm>
              <a:off x="-60742100" y="3920375"/>
              <a:ext cx="68550" cy="55175"/>
            </a:xfrm>
            <a:custGeom>
              <a:avLst/>
              <a:gdLst/>
              <a:ahLst/>
              <a:cxnLst/>
              <a:rect l="l" t="t" r="r" b="b"/>
              <a:pathLst>
                <a:path w="2742" h="2207" extrusionOk="0">
                  <a:moveTo>
                    <a:pt x="0" y="1"/>
                  </a:moveTo>
                  <a:lnTo>
                    <a:pt x="0" y="32"/>
                  </a:lnTo>
                  <a:lnTo>
                    <a:pt x="1009" y="1986"/>
                  </a:lnTo>
                  <a:cubicBezTo>
                    <a:pt x="1103" y="2080"/>
                    <a:pt x="1261" y="2206"/>
                    <a:pt x="1418" y="2206"/>
                  </a:cubicBezTo>
                  <a:cubicBezTo>
                    <a:pt x="1576" y="2206"/>
                    <a:pt x="1733" y="2143"/>
                    <a:pt x="1796" y="1986"/>
                  </a:cubicBezTo>
                  <a:lnTo>
                    <a:pt x="2741" y="32"/>
                  </a:lnTo>
                  <a:lnTo>
                    <a:pt x="274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96" name="Google Shape;596;p37"/>
            <p:cNvSpPr/>
            <p:nvPr/>
          </p:nvSpPr>
          <p:spPr>
            <a:xfrm>
              <a:off x="-60740525" y="3741600"/>
              <a:ext cx="68550" cy="158325"/>
            </a:xfrm>
            <a:custGeom>
              <a:avLst/>
              <a:gdLst/>
              <a:ahLst/>
              <a:cxnLst/>
              <a:rect l="l" t="t" r="r" b="b"/>
              <a:pathLst>
                <a:path w="2742" h="6333" extrusionOk="0">
                  <a:moveTo>
                    <a:pt x="1796" y="819"/>
                  </a:moveTo>
                  <a:cubicBezTo>
                    <a:pt x="1891" y="819"/>
                    <a:pt x="1922" y="882"/>
                    <a:pt x="1922" y="945"/>
                  </a:cubicBezTo>
                  <a:lnTo>
                    <a:pt x="1922" y="1638"/>
                  </a:lnTo>
                  <a:lnTo>
                    <a:pt x="820" y="1638"/>
                  </a:lnTo>
                  <a:lnTo>
                    <a:pt x="820" y="945"/>
                  </a:lnTo>
                  <a:cubicBezTo>
                    <a:pt x="820" y="851"/>
                    <a:pt x="883" y="819"/>
                    <a:pt x="977" y="819"/>
                  </a:cubicBezTo>
                  <a:close/>
                  <a:moveTo>
                    <a:pt x="977" y="0"/>
                  </a:moveTo>
                  <a:cubicBezTo>
                    <a:pt x="410" y="0"/>
                    <a:pt x="1" y="410"/>
                    <a:pt x="1" y="945"/>
                  </a:cubicBezTo>
                  <a:lnTo>
                    <a:pt x="1" y="6333"/>
                  </a:lnTo>
                  <a:lnTo>
                    <a:pt x="2741" y="6333"/>
                  </a:lnTo>
                  <a:lnTo>
                    <a:pt x="2741" y="945"/>
                  </a:lnTo>
                  <a:cubicBezTo>
                    <a:pt x="2741" y="410"/>
                    <a:pt x="2300" y="0"/>
                    <a:pt x="17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32" name="Google Shape;482;p31"/>
          <p:cNvSpPr txBox="1"/>
          <p:nvPr/>
        </p:nvSpPr>
        <p:spPr>
          <a:xfrm>
            <a:off x="448837" y="1186457"/>
            <a:ext cx="8353255" cy="512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определяют на ближайший трехлетний период базовые принципы, условия и подходы формирования проектировок бюджета города </a:t>
            </a:r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Пыть-Яха</a:t>
            </a:r>
            <a:endParaRPr lang="ru-RU" sz="1200" i="1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33" name="Google Shape;482;p31"/>
          <p:cNvSpPr txBox="1"/>
          <p:nvPr/>
        </p:nvSpPr>
        <p:spPr>
          <a:xfrm>
            <a:off x="2593727" y="1723777"/>
            <a:ext cx="3540369" cy="475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ru-RU" sz="1600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При разработке учтены положения</a:t>
            </a:r>
            <a:endParaRPr lang="ru-RU" sz="1600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40" name="Google Shape;574;p37"/>
          <p:cNvSpPr txBox="1">
            <a:spLocks noGrp="1"/>
          </p:cNvSpPr>
          <p:nvPr>
            <p:ph type="subTitle" idx="4"/>
          </p:nvPr>
        </p:nvSpPr>
        <p:spPr>
          <a:xfrm>
            <a:off x="5561319" y="4084671"/>
            <a:ext cx="2175300" cy="3689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/>
              <a:t>Указов Президента РФ</a:t>
            </a:r>
            <a:endParaRPr sz="1200" dirty="0"/>
          </a:p>
        </p:txBody>
      </p:sp>
      <p:sp>
        <p:nvSpPr>
          <p:cNvPr id="41" name="Google Shape;574;p37"/>
          <p:cNvSpPr txBox="1">
            <a:spLocks noGrp="1"/>
          </p:cNvSpPr>
          <p:nvPr>
            <p:ph type="subTitle" idx="4"/>
          </p:nvPr>
        </p:nvSpPr>
        <p:spPr>
          <a:xfrm>
            <a:off x="3276262" y="2855352"/>
            <a:ext cx="2175300" cy="9479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/>
              <a:t>Стратегии социально-экономического развития города Пыть-Яха до 2036 года</a:t>
            </a:r>
            <a:endParaRPr sz="1200" dirty="0"/>
          </a:p>
        </p:txBody>
      </p:sp>
      <p:sp>
        <p:nvSpPr>
          <p:cNvPr id="42" name="Google Shape;574;p37"/>
          <p:cNvSpPr txBox="1">
            <a:spLocks noGrp="1"/>
          </p:cNvSpPr>
          <p:nvPr>
            <p:ph type="subTitle" idx="4"/>
          </p:nvPr>
        </p:nvSpPr>
        <p:spPr>
          <a:xfrm>
            <a:off x="6271999" y="2539896"/>
            <a:ext cx="2175300" cy="8958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/>
              <a:t>Прогноза социально-экономического развития города Пыть-Яха на 2025  -2027 годы</a:t>
            </a:r>
            <a:endParaRPr sz="1200" dirty="0"/>
          </a:p>
        </p:txBody>
      </p:sp>
      <p:sp>
        <p:nvSpPr>
          <p:cNvPr id="43" name="Google Shape;574;p37"/>
          <p:cNvSpPr txBox="1">
            <a:spLocks noGrp="1"/>
          </p:cNvSpPr>
          <p:nvPr>
            <p:ph type="subTitle" idx="4"/>
          </p:nvPr>
        </p:nvSpPr>
        <p:spPr>
          <a:xfrm>
            <a:off x="556330" y="3934927"/>
            <a:ext cx="2175300" cy="7177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200" dirty="0" smtClean="0"/>
              <a:t>Ст. 18 Положения о бюджетном процессе в городе Пыть-Яхе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2242268" y="2265550"/>
            <a:ext cx="1121459" cy="16035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1331051" y="2161888"/>
            <a:ext cx="1400579" cy="3383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5939590" y="2154498"/>
            <a:ext cx="1240588" cy="315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5034132" y="2265550"/>
            <a:ext cx="1525752" cy="1728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4261127" y="2312010"/>
            <a:ext cx="3885" cy="477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06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338" y="232247"/>
            <a:ext cx="7704000" cy="1055863"/>
          </a:xfrm>
        </p:spPr>
        <p:txBody>
          <a:bodyPr/>
          <a:lstStyle/>
          <a:p>
            <a:r>
              <a:rPr lang="ru-RU" sz="2000" dirty="0" smtClean="0"/>
              <a:t>ОСНОВНЫЕ ПРИОРИТЕТЫ </a:t>
            </a:r>
            <a:r>
              <a:rPr lang="ru-RU" sz="2000" dirty="0"/>
              <a:t>НАЛОГОВОЙ, БЮДЖЕТНОЙ И ДОЛГОВОЙ </a:t>
            </a:r>
            <a:r>
              <a:rPr lang="ru-RU" sz="2000" dirty="0" smtClean="0"/>
              <a:t>ПОЛИТИКИ В СФЕРЕ УПРАВЛЕНИЯ МУНИЦИПАЛЬНЫМИ ФИНАНСАМИ</a:t>
            </a:r>
            <a:endParaRPr lang="ru-RU" sz="2000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>
          <a:xfrm>
            <a:off x="653076" y="1663985"/>
            <a:ext cx="539619" cy="521128"/>
          </a:xfrm>
        </p:spPr>
        <p:txBody>
          <a:bodyPr/>
          <a:lstStyle/>
          <a:p>
            <a:r>
              <a:rPr lang="ru-RU" sz="1800" dirty="0" smtClean="0"/>
              <a:t>1</a:t>
            </a:r>
            <a:endParaRPr lang="ru-RU" sz="1800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>
          <a:xfrm>
            <a:off x="1192695" y="1622536"/>
            <a:ext cx="3464824" cy="532267"/>
          </a:xfrm>
        </p:spPr>
        <p:txBody>
          <a:bodyPr/>
          <a:lstStyle/>
          <a:p>
            <a:r>
              <a:rPr lang="ru-RU" sz="1200" dirty="0"/>
              <a:t>Р</a:t>
            </a:r>
            <a:r>
              <a:rPr lang="ru-RU" sz="1200" dirty="0" smtClean="0"/>
              <a:t>азвитие </a:t>
            </a:r>
            <a:r>
              <a:rPr lang="ru-RU" sz="1200" dirty="0"/>
              <a:t>доходного потенциала города на основе экономического роста</a:t>
            </a: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3"/>
          </p:nvPr>
        </p:nvSpPr>
        <p:spPr>
          <a:xfrm>
            <a:off x="1287570" y="2764985"/>
            <a:ext cx="3196966" cy="470454"/>
          </a:xfrm>
        </p:spPr>
        <p:txBody>
          <a:bodyPr/>
          <a:lstStyle/>
          <a:p>
            <a:r>
              <a:rPr lang="ru-RU" sz="1200" dirty="0" smtClean="0"/>
              <a:t>Участие в реализации федеральных и национальных проектах</a:t>
            </a:r>
            <a:endParaRPr lang="ru-RU" sz="1200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4"/>
          </p:nvPr>
        </p:nvSpPr>
        <p:spPr>
          <a:xfrm>
            <a:off x="5158543" y="1799911"/>
            <a:ext cx="3731301" cy="546853"/>
          </a:xfrm>
        </p:spPr>
        <p:txBody>
          <a:bodyPr/>
          <a:lstStyle/>
          <a:p>
            <a:pPr algn="ctr"/>
            <a:r>
              <a:rPr lang="ru-RU" sz="1200" dirty="0" smtClean="0"/>
              <a:t>Проведение мониторинга качества управления муниципальными финансами</a:t>
            </a:r>
            <a:endParaRPr lang="ru-RU" sz="1200" dirty="0"/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5"/>
          </p:nvPr>
        </p:nvSpPr>
        <p:spPr>
          <a:xfrm>
            <a:off x="1192694" y="3738641"/>
            <a:ext cx="3736584" cy="864908"/>
          </a:xfrm>
        </p:spPr>
        <p:txBody>
          <a:bodyPr/>
          <a:lstStyle/>
          <a:p>
            <a:pPr algn="ctr"/>
            <a:r>
              <a:rPr lang="ru-RU" sz="1200" dirty="0" smtClean="0"/>
              <a:t>Достижение </a:t>
            </a:r>
            <a:r>
              <a:rPr lang="ru-RU" sz="1200" dirty="0"/>
              <a:t>национальных </a:t>
            </a:r>
            <a:r>
              <a:rPr lang="ru-RU" sz="1200" dirty="0" smtClean="0"/>
              <a:t>целей развития</a:t>
            </a:r>
          </a:p>
          <a:p>
            <a:pPr algn="ctr"/>
            <a:r>
              <a:rPr lang="ru-RU" sz="1200" dirty="0" smtClean="0"/>
              <a:t>Российской </a:t>
            </a:r>
            <a:r>
              <a:rPr lang="ru-RU" sz="1200" dirty="0"/>
              <a:t>Федерации, </a:t>
            </a:r>
            <a:r>
              <a:rPr lang="ru-RU" sz="1200" dirty="0" smtClean="0"/>
              <a:t>установленных</a:t>
            </a:r>
          </a:p>
          <a:p>
            <a:pPr algn="ctr"/>
            <a:r>
              <a:rPr lang="ru-RU" sz="1200" dirty="0" smtClean="0"/>
              <a:t>Указом </a:t>
            </a:r>
            <a:r>
              <a:rPr lang="ru-RU" sz="1200" dirty="0"/>
              <a:t>Президента Российской </a:t>
            </a:r>
            <a:r>
              <a:rPr lang="ru-RU" sz="1200" dirty="0" smtClean="0"/>
              <a:t>Федерации</a:t>
            </a:r>
          </a:p>
          <a:p>
            <a:pPr algn="ctr"/>
            <a:r>
              <a:rPr lang="ru-RU" sz="1200" dirty="0" smtClean="0"/>
              <a:t>от </a:t>
            </a:r>
            <a:r>
              <a:rPr lang="ru-RU" sz="1200" dirty="0"/>
              <a:t>07.05.2024 № </a:t>
            </a:r>
            <a:r>
              <a:rPr lang="ru-RU" sz="1200" dirty="0" smtClean="0"/>
              <a:t>309</a:t>
            </a:r>
            <a:endParaRPr lang="ru-RU" sz="1200" dirty="0"/>
          </a:p>
        </p:txBody>
      </p:sp>
      <p:sp>
        <p:nvSpPr>
          <p:cNvPr id="15" name="Подзаголовок 12"/>
          <p:cNvSpPr txBox="1">
            <a:spLocks/>
          </p:cNvSpPr>
          <p:nvPr/>
        </p:nvSpPr>
        <p:spPr>
          <a:xfrm>
            <a:off x="5300827" y="2689306"/>
            <a:ext cx="3446737" cy="515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ctr"/>
            <a:r>
              <a:rPr lang="ru-RU" sz="1200" dirty="0" smtClean="0"/>
              <a:t>Обеспечение открытости и прозрачности бюджетного процесса</a:t>
            </a:r>
            <a:endParaRPr lang="ru-RU" sz="1200" dirty="0"/>
          </a:p>
        </p:txBody>
      </p:sp>
      <p:sp>
        <p:nvSpPr>
          <p:cNvPr id="16" name="Подзаголовок 12"/>
          <p:cNvSpPr txBox="1">
            <a:spLocks/>
          </p:cNvSpPr>
          <p:nvPr/>
        </p:nvSpPr>
        <p:spPr>
          <a:xfrm>
            <a:off x="5400780" y="3738641"/>
            <a:ext cx="3246825" cy="6135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000" b="1" i="0" u="none" strike="noStrike" cap="none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DM Sans"/>
              <a:buNone/>
              <a:defRPr sz="2400" b="1" i="0" u="none" strike="noStrike" cap="non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algn="ctr"/>
            <a:r>
              <a:rPr lang="ru-RU" sz="1200" dirty="0"/>
              <a:t>О</a:t>
            </a:r>
            <a:r>
              <a:rPr lang="ru-RU" sz="1200" dirty="0" smtClean="0"/>
              <a:t>ценка </a:t>
            </a:r>
            <a:r>
              <a:rPr lang="ru-RU" sz="1200" dirty="0"/>
              <a:t>потенциальных рисков, </a:t>
            </a:r>
            <a:endParaRPr lang="ru-RU" sz="1200" dirty="0" smtClean="0"/>
          </a:p>
          <a:p>
            <a:pPr algn="ctr"/>
            <a:r>
              <a:rPr lang="ru-RU" sz="1200" dirty="0"/>
              <a:t>в</a:t>
            </a:r>
            <a:r>
              <a:rPr lang="ru-RU" sz="1200" dirty="0" smtClean="0"/>
              <a:t>озникающих </a:t>
            </a:r>
            <a:r>
              <a:rPr lang="ru-RU" sz="1200" dirty="0"/>
              <a:t>в процессе </a:t>
            </a:r>
            <a:r>
              <a:rPr lang="ru-RU" sz="1200" dirty="0" smtClean="0"/>
              <a:t>реализации </a:t>
            </a:r>
          </a:p>
          <a:p>
            <a:pPr algn="ctr"/>
            <a:r>
              <a:rPr lang="ru-RU" sz="1200" dirty="0"/>
              <a:t>д</a:t>
            </a:r>
            <a:r>
              <a:rPr lang="ru-RU" sz="1200" dirty="0" smtClean="0"/>
              <a:t>олговой политики</a:t>
            </a:r>
          </a:p>
        </p:txBody>
      </p:sp>
      <p:sp>
        <p:nvSpPr>
          <p:cNvPr id="20" name="Заголовок 6"/>
          <p:cNvSpPr>
            <a:spLocks noGrp="1"/>
          </p:cNvSpPr>
          <p:nvPr>
            <p:ph type="title" idx="5"/>
          </p:nvPr>
        </p:nvSpPr>
        <p:spPr>
          <a:xfrm>
            <a:off x="653076" y="2714311"/>
            <a:ext cx="539619" cy="521128"/>
          </a:xfrm>
        </p:spPr>
        <p:txBody>
          <a:bodyPr/>
          <a:lstStyle/>
          <a:p>
            <a:r>
              <a:rPr lang="ru-RU" sz="1800" dirty="0" smtClean="0"/>
              <a:t>2</a:t>
            </a:r>
            <a:endParaRPr lang="ru-RU" sz="1800" dirty="0"/>
          </a:p>
        </p:txBody>
      </p:sp>
      <p:sp>
        <p:nvSpPr>
          <p:cNvPr id="21" name="Заголовок 6"/>
          <p:cNvSpPr>
            <a:spLocks noGrp="1"/>
          </p:cNvSpPr>
          <p:nvPr>
            <p:ph type="title" idx="5"/>
          </p:nvPr>
        </p:nvSpPr>
        <p:spPr>
          <a:xfrm>
            <a:off x="653075" y="3764637"/>
            <a:ext cx="539619" cy="521128"/>
          </a:xfrm>
        </p:spPr>
        <p:txBody>
          <a:bodyPr/>
          <a:lstStyle/>
          <a:p>
            <a:r>
              <a:rPr lang="ru-RU" sz="1800" dirty="0"/>
              <a:t>3</a:t>
            </a:r>
          </a:p>
        </p:txBody>
      </p:sp>
      <p:sp>
        <p:nvSpPr>
          <p:cNvPr id="22" name="Заголовок 6"/>
          <p:cNvSpPr>
            <a:spLocks noGrp="1"/>
          </p:cNvSpPr>
          <p:nvPr>
            <p:ph type="title" idx="5"/>
          </p:nvPr>
        </p:nvSpPr>
        <p:spPr>
          <a:xfrm>
            <a:off x="5024155" y="1648261"/>
            <a:ext cx="539619" cy="521128"/>
          </a:xfrm>
        </p:spPr>
        <p:txBody>
          <a:bodyPr/>
          <a:lstStyle/>
          <a:p>
            <a:r>
              <a:rPr lang="ru-RU" sz="1800" dirty="0" smtClean="0"/>
              <a:t>4</a:t>
            </a:r>
            <a:endParaRPr lang="ru-RU" sz="1800" dirty="0"/>
          </a:p>
        </p:txBody>
      </p:sp>
      <p:sp>
        <p:nvSpPr>
          <p:cNvPr id="23" name="Заголовок 6"/>
          <p:cNvSpPr>
            <a:spLocks noGrp="1"/>
          </p:cNvSpPr>
          <p:nvPr>
            <p:ph type="title" idx="5"/>
          </p:nvPr>
        </p:nvSpPr>
        <p:spPr>
          <a:xfrm>
            <a:off x="5024154" y="2666424"/>
            <a:ext cx="539619" cy="521128"/>
          </a:xfrm>
        </p:spPr>
        <p:txBody>
          <a:bodyPr/>
          <a:lstStyle/>
          <a:p>
            <a:r>
              <a:rPr lang="ru-RU" sz="1800" dirty="0" smtClean="0"/>
              <a:t>5</a:t>
            </a:r>
            <a:endParaRPr lang="ru-RU" sz="1800" dirty="0"/>
          </a:p>
        </p:txBody>
      </p:sp>
      <p:sp>
        <p:nvSpPr>
          <p:cNvPr id="24" name="Заголовок 6"/>
          <p:cNvSpPr>
            <a:spLocks noGrp="1"/>
          </p:cNvSpPr>
          <p:nvPr>
            <p:ph type="title" idx="5"/>
          </p:nvPr>
        </p:nvSpPr>
        <p:spPr>
          <a:xfrm>
            <a:off x="5031018" y="3738641"/>
            <a:ext cx="539619" cy="521128"/>
          </a:xfrm>
        </p:spPr>
        <p:txBody>
          <a:bodyPr/>
          <a:lstStyle/>
          <a:p>
            <a:r>
              <a:rPr lang="ru-RU" sz="18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0018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642;p39"/>
          <p:cNvSpPr/>
          <p:nvPr/>
        </p:nvSpPr>
        <p:spPr>
          <a:xfrm>
            <a:off x="1482076" y="3282129"/>
            <a:ext cx="5419655" cy="61718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2" name="Google Shape;642;p39"/>
          <p:cNvSpPr/>
          <p:nvPr/>
        </p:nvSpPr>
        <p:spPr>
          <a:xfrm>
            <a:off x="4776879" y="4114352"/>
            <a:ext cx="3492608" cy="6240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3" name="Google Shape;643;p39"/>
          <p:cNvSpPr/>
          <p:nvPr/>
        </p:nvSpPr>
        <p:spPr>
          <a:xfrm>
            <a:off x="825445" y="1509357"/>
            <a:ext cx="3060541" cy="597367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4" name="Google Shape;644;p39"/>
          <p:cNvSpPr/>
          <p:nvPr/>
        </p:nvSpPr>
        <p:spPr>
          <a:xfrm>
            <a:off x="4166704" y="1510175"/>
            <a:ext cx="3451712" cy="567121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5" name="Google Shape;645;p39"/>
          <p:cNvSpPr/>
          <p:nvPr/>
        </p:nvSpPr>
        <p:spPr>
          <a:xfrm>
            <a:off x="237418" y="2448290"/>
            <a:ext cx="3929286" cy="60385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6" name="Google Shape;646;p39"/>
          <p:cNvSpPr/>
          <p:nvPr/>
        </p:nvSpPr>
        <p:spPr>
          <a:xfrm>
            <a:off x="4842255" y="2384154"/>
            <a:ext cx="3427232" cy="595968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7" name="Google Shape;647;p39"/>
          <p:cNvSpPr/>
          <p:nvPr/>
        </p:nvSpPr>
        <p:spPr>
          <a:xfrm>
            <a:off x="825445" y="4163495"/>
            <a:ext cx="2752642" cy="574857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8" name="Google Shape;648;p39"/>
          <p:cNvSpPr txBox="1">
            <a:spLocks noGrp="1"/>
          </p:cNvSpPr>
          <p:nvPr>
            <p:ph type="subTitle" idx="2"/>
          </p:nvPr>
        </p:nvSpPr>
        <p:spPr>
          <a:xfrm>
            <a:off x="1632864" y="3253866"/>
            <a:ext cx="5114961" cy="94867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>
                <a:solidFill>
                  <a:schemeClr val="bg1"/>
                </a:solidFill>
              </a:rPr>
              <a:t>Повышение </a:t>
            </a:r>
            <a:r>
              <a:rPr lang="ru-RU" dirty="0">
                <a:solidFill>
                  <a:schemeClr val="bg1"/>
                </a:solidFill>
              </a:rPr>
              <a:t>уровня ответственности главных администраторов доходов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49" name="Google Shape;649;p39"/>
          <p:cNvSpPr txBox="1">
            <a:spLocks noGrp="1"/>
          </p:cNvSpPr>
          <p:nvPr>
            <p:ph type="subTitle" idx="5"/>
          </p:nvPr>
        </p:nvSpPr>
        <p:spPr>
          <a:xfrm>
            <a:off x="4256310" y="1469355"/>
            <a:ext cx="3272499" cy="5957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>
                <a:solidFill>
                  <a:schemeClr val="bg1"/>
                </a:solidFill>
              </a:rPr>
              <a:t>Выявление </a:t>
            </a:r>
            <a:r>
              <a:rPr lang="ru-RU" dirty="0">
                <a:solidFill>
                  <a:schemeClr val="bg1"/>
                </a:solidFill>
              </a:rPr>
              <a:t>и </a:t>
            </a:r>
            <a:r>
              <a:rPr lang="ru-RU" dirty="0" smtClean="0">
                <a:solidFill>
                  <a:schemeClr val="bg1"/>
                </a:solidFill>
              </a:rPr>
              <a:t>пресечение </a:t>
            </a:r>
            <a:r>
              <a:rPr lang="ru-RU" dirty="0">
                <a:solidFill>
                  <a:schemeClr val="bg1"/>
                </a:solidFill>
              </a:rPr>
              <a:t>схем минимизации налогов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365759" y="256720"/>
            <a:ext cx="705497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/>
              <a:t>НАЛОГОВАЯ ПОЛИТИКА ГОРОДА ПЫТЬ-ЯХА</a:t>
            </a:r>
            <a:endParaRPr lang="ru-RU" sz="2400" dirty="0"/>
          </a:p>
        </p:txBody>
      </p:sp>
      <p:sp>
        <p:nvSpPr>
          <p:cNvPr id="651" name="Google Shape;651;p39"/>
          <p:cNvSpPr txBox="1">
            <a:spLocks noGrp="1"/>
          </p:cNvSpPr>
          <p:nvPr>
            <p:ph type="subTitle" idx="1"/>
          </p:nvPr>
        </p:nvSpPr>
        <p:spPr>
          <a:xfrm>
            <a:off x="828165" y="1462669"/>
            <a:ext cx="3114342" cy="6440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</a:rPr>
              <a:t>Поддержка субъектов малого и среднего предпринимательства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52" name="Google Shape;652;p39"/>
          <p:cNvSpPr txBox="1">
            <a:spLocks noGrp="1"/>
          </p:cNvSpPr>
          <p:nvPr>
            <p:ph type="subTitle" idx="3"/>
          </p:nvPr>
        </p:nvSpPr>
        <p:spPr>
          <a:xfrm>
            <a:off x="337624" y="2414830"/>
            <a:ext cx="3710689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>
                <a:solidFill>
                  <a:schemeClr val="bg1"/>
                </a:solidFill>
              </a:rPr>
              <a:t>Совершенствование </a:t>
            </a:r>
            <a:r>
              <a:rPr lang="ru-RU" dirty="0">
                <a:solidFill>
                  <a:schemeClr val="bg1"/>
                </a:solidFill>
              </a:rPr>
              <a:t>методов налогового администрирования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53" name="Google Shape;653;p39"/>
          <p:cNvSpPr txBox="1">
            <a:spLocks noGrp="1"/>
          </p:cNvSpPr>
          <p:nvPr>
            <p:ph type="subTitle" idx="4"/>
          </p:nvPr>
        </p:nvSpPr>
        <p:spPr>
          <a:xfrm>
            <a:off x="547047" y="4129298"/>
            <a:ext cx="3314101" cy="6334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/>
            <a:r>
              <a:rPr lang="ru-RU" dirty="0" smtClean="0">
                <a:solidFill>
                  <a:schemeClr val="bg1"/>
                </a:solidFill>
              </a:rPr>
              <a:t>Совершенствование </a:t>
            </a:r>
            <a:r>
              <a:rPr lang="ru-RU" dirty="0">
                <a:solidFill>
                  <a:schemeClr val="bg1"/>
                </a:solidFill>
              </a:rPr>
              <a:t>управления муниципальной собственностью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54" name="Google Shape;654;p39"/>
          <p:cNvSpPr txBox="1">
            <a:spLocks noGrp="1"/>
          </p:cNvSpPr>
          <p:nvPr>
            <p:ph type="subTitle" idx="6"/>
          </p:nvPr>
        </p:nvSpPr>
        <p:spPr>
          <a:xfrm>
            <a:off x="4871128" y="2323009"/>
            <a:ext cx="3369486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dirty="0" smtClean="0">
                <a:solidFill>
                  <a:schemeClr val="bg1"/>
                </a:solidFill>
              </a:rPr>
              <a:t>Проведение </a:t>
            </a:r>
            <a:r>
              <a:rPr lang="ru-RU" dirty="0">
                <a:solidFill>
                  <a:schemeClr val="bg1"/>
                </a:solidFill>
              </a:rPr>
              <a:t>оценки социальной и </a:t>
            </a:r>
            <a:r>
              <a:rPr lang="ru-RU" dirty="0" smtClean="0">
                <a:solidFill>
                  <a:schemeClr val="bg1"/>
                </a:solidFill>
              </a:rPr>
              <a:t>бюджетной эффективности </a:t>
            </a:r>
            <a:r>
              <a:rPr lang="ru-RU" dirty="0">
                <a:solidFill>
                  <a:schemeClr val="bg1"/>
                </a:solidFill>
              </a:rPr>
              <a:t>налоговых расходов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655" name="Google Shape;655;p39"/>
          <p:cNvSpPr txBox="1">
            <a:spLocks noGrp="1"/>
          </p:cNvSpPr>
          <p:nvPr>
            <p:ph type="subTitle" idx="7"/>
          </p:nvPr>
        </p:nvSpPr>
        <p:spPr>
          <a:xfrm>
            <a:off x="641737" y="811037"/>
            <a:ext cx="7598877" cy="525902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Основные направления налоговой политики на 2025 год</a:t>
            </a:r>
            <a:endParaRPr dirty="0"/>
          </a:p>
        </p:txBody>
      </p:sp>
      <p:grpSp>
        <p:nvGrpSpPr>
          <p:cNvPr id="671" name="Google Shape;671;p39"/>
          <p:cNvGrpSpPr/>
          <p:nvPr/>
        </p:nvGrpSpPr>
        <p:grpSpPr>
          <a:xfrm>
            <a:off x="7842611" y="1469355"/>
            <a:ext cx="426875" cy="520698"/>
            <a:chOff x="-62151950" y="4111775"/>
            <a:chExt cx="318225" cy="316650"/>
          </a:xfrm>
        </p:grpSpPr>
        <p:sp>
          <p:nvSpPr>
            <p:cNvPr id="672" name="Google Shape;672;p39"/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3" name="Google Shape;673;p39"/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4" name="Google Shape;674;p39"/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5" name="Google Shape;675;p39"/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76" name="Google Shape;676;p39"/>
          <p:cNvGrpSpPr/>
          <p:nvPr/>
        </p:nvGrpSpPr>
        <p:grpSpPr>
          <a:xfrm>
            <a:off x="3952061" y="4150181"/>
            <a:ext cx="581295" cy="527269"/>
            <a:chOff x="-61784125" y="3377700"/>
            <a:chExt cx="316650" cy="317450"/>
          </a:xfrm>
        </p:grpSpPr>
        <p:sp>
          <p:nvSpPr>
            <p:cNvPr id="677" name="Google Shape;677;p39"/>
            <p:cNvSpPr/>
            <p:nvPr/>
          </p:nvSpPr>
          <p:spPr>
            <a:xfrm>
              <a:off x="-61688025" y="3460400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30" y="1"/>
                  </a:moveTo>
                  <a:cubicBezTo>
                    <a:pt x="252" y="442"/>
                    <a:pt x="0" y="1041"/>
                    <a:pt x="0" y="1671"/>
                  </a:cubicBezTo>
                  <a:cubicBezTo>
                    <a:pt x="0" y="1891"/>
                    <a:pt x="189" y="2049"/>
                    <a:pt x="441" y="2049"/>
                  </a:cubicBezTo>
                  <a:lnTo>
                    <a:pt x="4568" y="2049"/>
                  </a:lnTo>
                  <a:cubicBezTo>
                    <a:pt x="4820" y="2049"/>
                    <a:pt x="4978" y="1860"/>
                    <a:pt x="4978" y="1671"/>
                  </a:cubicBezTo>
                  <a:cubicBezTo>
                    <a:pt x="4978" y="1041"/>
                    <a:pt x="4726" y="442"/>
                    <a:pt x="4348" y="1"/>
                  </a:cubicBezTo>
                  <a:cubicBezTo>
                    <a:pt x="3875" y="568"/>
                    <a:pt x="3182" y="852"/>
                    <a:pt x="2489" y="852"/>
                  </a:cubicBezTo>
                  <a:cubicBezTo>
                    <a:pt x="1827" y="852"/>
                    <a:pt x="1134" y="568"/>
                    <a:pt x="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8" name="Google Shape;678;p39"/>
            <p:cNvSpPr/>
            <p:nvPr/>
          </p:nvSpPr>
          <p:spPr>
            <a:xfrm>
              <a:off x="-61677800" y="3518900"/>
              <a:ext cx="104775" cy="61850"/>
            </a:xfrm>
            <a:custGeom>
              <a:avLst/>
              <a:gdLst/>
              <a:ahLst/>
              <a:cxnLst/>
              <a:rect l="l" t="t" r="r" b="b"/>
              <a:pathLst>
                <a:path w="4191" h="2474" extrusionOk="0">
                  <a:moveTo>
                    <a:pt x="2096" y="0"/>
                  </a:moveTo>
                  <a:cubicBezTo>
                    <a:pt x="1985" y="0"/>
                    <a:pt x="1875" y="40"/>
                    <a:pt x="1796" y="118"/>
                  </a:cubicBezTo>
                  <a:lnTo>
                    <a:pt x="158" y="1757"/>
                  </a:lnTo>
                  <a:cubicBezTo>
                    <a:pt x="1" y="1914"/>
                    <a:pt x="1" y="2198"/>
                    <a:pt x="158" y="2355"/>
                  </a:cubicBezTo>
                  <a:cubicBezTo>
                    <a:pt x="237" y="2434"/>
                    <a:pt x="339" y="2473"/>
                    <a:pt x="442" y="2473"/>
                  </a:cubicBezTo>
                  <a:cubicBezTo>
                    <a:pt x="544" y="2473"/>
                    <a:pt x="646" y="2434"/>
                    <a:pt x="725" y="2355"/>
                  </a:cubicBezTo>
                  <a:lnTo>
                    <a:pt x="2111" y="969"/>
                  </a:lnTo>
                  <a:lnTo>
                    <a:pt x="3498" y="2355"/>
                  </a:lnTo>
                  <a:cubicBezTo>
                    <a:pt x="3576" y="2434"/>
                    <a:pt x="3687" y="2473"/>
                    <a:pt x="3797" y="2473"/>
                  </a:cubicBezTo>
                  <a:cubicBezTo>
                    <a:pt x="3907" y="2473"/>
                    <a:pt x="4017" y="2434"/>
                    <a:pt x="4096" y="2355"/>
                  </a:cubicBezTo>
                  <a:cubicBezTo>
                    <a:pt x="4191" y="2198"/>
                    <a:pt x="4191" y="1914"/>
                    <a:pt x="4033" y="1757"/>
                  </a:cubicBezTo>
                  <a:lnTo>
                    <a:pt x="2395" y="118"/>
                  </a:lnTo>
                  <a:cubicBezTo>
                    <a:pt x="2316" y="40"/>
                    <a:pt x="2206" y="0"/>
                    <a:pt x="20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9" name="Google Shape;679;p39"/>
            <p:cNvSpPr/>
            <p:nvPr/>
          </p:nvSpPr>
          <p:spPr>
            <a:xfrm>
              <a:off x="-61667550" y="3377700"/>
              <a:ext cx="82700" cy="82725"/>
            </a:xfrm>
            <a:custGeom>
              <a:avLst/>
              <a:gdLst/>
              <a:ahLst/>
              <a:cxnLst/>
              <a:rect l="l" t="t" r="r" b="b"/>
              <a:pathLst>
                <a:path w="3308" h="3309" extrusionOk="0">
                  <a:moveTo>
                    <a:pt x="1670" y="1"/>
                  </a:moveTo>
                  <a:cubicBezTo>
                    <a:pt x="756" y="1"/>
                    <a:pt x="0" y="757"/>
                    <a:pt x="0" y="1671"/>
                  </a:cubicBezTo>
                  <a:cubicBezTo>
                    <a:pt x="0" y="2584"/>
                    <a:pt x="756" y="3309"/>
                    <a:pt x="1670" y="3309"/>
                  </a:cubicBezTo>
                  <a:cubicBezTo>
                    <a:pt x="2584" y="3309"/>
                    <a:pt x="3308" y="2584"/>
                    <a:pt x="3308" y="1671"/>
                  </a:cubicBezTo>
                  <a:cubicBezTo>
                    <a:pt x="3308" y="757"/>
                    <a:pt x="2584" y="1"/>
                    <a:pt x="1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0" name="Google Shape;680;p39"/>
            <p:cNvSpPr/>
            <p:nvPr/>
          </p:nvSpPr>
          <p:spPr>
            <a:xfrm>
              <a:off x="-61591150" y="3643150"/>
              <a:ext cx="123675" cy="51200"/>
            </a:xfrm>
            <a:custGeom>
              <a:avLst/>
              <a:gdLst/>
              <a:ahLst/>
              <a:cxnLst/>
              <a:rect l="l" t="t" r="r" b="b"/>
              <a:pathLst>
                <a:path w="4947" h="2048" extrusionOk="0">
                  <a:moveTo>
                    <a:pt x="630" y="0"/>
                  </a:moveTo>
                  <a:cubicBezTo>
                    <a:pt x="221" y="410"/>
                    <a:pt x="0" y="1008"/>
                    <a:pt x="0" y="1638"/>
                  </a:cubicBezTo>
                  <a:cubicBezTo>
                    <a:pt x="0" y="1890"/>
                    <a:pt x="189" y="2048"/>
                    <a:pt x="378" y="2048"/>
                  </a:cubicBezTo>
                  <a:lnTo>
                    <a:pt x="4505" y="2048"/>
                  </a:lnTo>
                  <a:cubicBezTo>
                    <a:pt x="4757" y="2048"/>
                    <a:pt x="4946" y="1827"/>
                    <a:pt x="4946" y="1638"/>
                  </a:cubicBezTo>
                  <a:cubicBezTo>
                    <a:pt x="4946" y="1008"/>
                    <a:pt x="4726" y="410"/>
                    <a:pt x="4316" y="0"/>
                  </a:cubicBezTo>
                  <a:cubicBezTo>
                    <a:pt x="3844" y="536"/>
                    <a:pt x="3182" y="819"/>
                    <a:pt x="2458" y="819"/>
                  </a:cubicBezTo>
                  <a:cubicBezTo>
                    <a:pt x="1796" y="819"/>
                    <a:pt x="1134" y="536"/>
                    <a:pt x="6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1" name="Google Shape;681;p39"/>
            <p:cNvSpPr/>
            <p:nvPr/>
          </p:nvSpPr>
          <p:spPr>
            <a:xfrm>
              <a:off x="-61570675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6" y="0"/>
                    <a:pt x="0" y="725"/>
                    <a:pt x="0" y="1638"/>
                  </a:cubicBezTo>
                  <a:cubicBezTo>
                    <a:pt x="0" y="2552"/>
                    <a:pt x="756" y="3308"/>
                    <a:pt x="1670" y="3308"/>
                  </a:cubicBezTo>
                  <a:cubicBezTo>
                    <a:pt x="2552" y="3308"/>
                    <a:pt x="3308" y="2552"/>
                    <a:pt x="3308" y="1638"/>
                  </a:cubicBezTo>
                  <a:cubicBezTo>
                    <a:pt x="3308" y="725"/>
                    <a:pt x="2552" y="0"/>
                    <a:pt x="1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2" name="Google Shape;682;p39"/>
            <p:cNvSpPr/>
            <p:nvPr/>
          </p:nvSpPr>
          <p:spPr>
            <a:xfrm>
              <a:off x="-61784125" y="3643925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62" y="1"/>
                  </a:moveTo>
                  <a:cubicBezTo>
                    <a:pt x="252" y="442"/>
                    <a:pt x="32" y="1009"/>
                    <a:pt x="32" y="1639"/>
                  </a:cubicBezTo>
                  <a:cubicBezTo>
                    <a:pt x="0" y="1859"/>
                    <a:pt x="189" y="2048"/>
                    <a:pt x="410" y="2048"/>
                  </a:cubicBezTo>
                  <a:lnTo>
                    <a:pt x="4569" y="2048"/>
                  </a:lnTo>
                  <a:cubicBezTo>
                    <a:pt x="4789" y="2048"/>
                    <a:pt x="4978" y="1859"/>
                    <a:pt x="4978" y="1639"/>
                  </a:cubicBezTo>
                  <a:cubicBezTo>
                    <a:pt x="4978" y="1009"/>
                    <a:pt x="4758" y="442"/>
                    <a:pt x="4348" y="1"/>
                  </a:cubicBezTo>
                  <a:cubicBezTo>
                    <a:pt x="3876" y="536"/>
                    <a:pt x="3214" y="820"/>
                    <a:pt x="2521" y="820"/>
                  </a:cubicBezTo>
                  <a:cubicBezTo>
                    <a:pt x="1828" y="820"/>
                    <a:pt x="1166" y="536"/>
                    <a:pt x="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3" name="Google Shape;683;p39"/>
            <p:cNvSpPr/>
            <p:nvPr/>
          </p:nvSpPr>
          <p:spPr>
            <a:xfrm>
              <a:off x="-61763650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0" y="3308"/>
                  </a:cubicBezTo>
                  <a:cubicBezTo>
                    <a:pt x="2552" y="3308"/>
                    <a:pt x="3309" y="2552"/>
                    <a:pt x="3309" y="1638"/>
                  </a:cubicBezTo>
                  <a:cubicBezTo>
                    <a:pt x="3309" y="725"/>
                    <a:pt x="2552" y="0"/>
                    <a:pt x="1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684" name="Google Shape;684;p39"/>
          <p:cNvGrpSpPr/>
          <p:nvPr/>
        </p:nvGrpSpPr>
        <p:grpSpPr>
          <a:xfrm>
            <a:off x="4283445" y="2419948"/>
            <a:ext cx="493434" cy="514184"/>
            <a:chOff x="6168925" y="3936925"/>
            <a:chExt cx="296950" cy="295375"/>
          </a:xfrm>
        </p:grpSpPr>
        <p:sp>
          <p:nvSpPr>
            <p:cNvPr id="685" name="Google Shape;685;p39"/>
            <p:cNvSpPr/>
            <p:nvPr/>
          </p:nvSpPr>
          <p:spPr>
            <a:xfrm>
              <a:off x="6220900" y="4164550"/>
              <a:ext cx="18150" cy="18125"/>
            </a:xfrm>
            <a:custGeom>
              <a:avLst/>
              <a:gdLst/>
              <a:ahLst/>
              <a:cxnLst/>
              <a:rect l="l" t="t" r="r" b="b"/>
              <a:pathLst>
                <a:path w="726" h="725" extrusionOk="0">
                  <a:moveTo>
                    <a:pt x="379" y="0"/>
                  </a:moveTo>
                  <a:cubicBezTo>
                    <a:pt x="158" y="0"/>
                    <a:pt x="1" y="158"/>
                    <a:pt x="1" y="347"/>
                  </a:cubicBezTo>
                  <a:cubicBezTo>
                    <a:pt x="1" y="567"/>
                    <a:pt x="158" y="725"/>
                    <a:pt x="379" y="725"/>
                  </a:cubicBezTo>
                  <a:cubicBezTo>
                    <a:pt x="568" y="725"/>
                    <a:pt x="725" y="567"/>
                    <a:pt x="725" y="347"/>
                  </a:cubicBezTo>
                  <a:cubicBezTo>
                    <a:pt x="725" y="158"/>
                    <a:pt x="568" y="0"/>
                    <a:pt x="37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6" name="Google Shape;686;p39"/>
            <p:cNvSpPr/>
            <p:nvPr/>
          </p:nvSpPr>
          <p:spPr>
            <a:xfrm>
              <a:off x="6168925" y="3972375"/>
              <a:ext cx="227650" cy="259925"/>
            </a:xfrm>
            <a:custGeom>
              <a:avLst/>
              <a:gdLst/>
              <a:ahLst/>
              <a:cxnLst/>
              <a:rect l="l" t="t" r="r" b="b"/>
              <a:pathLst>
                <a:path w="9106" h="10397" extrusionOk="0">
                  <a:moveTo>
                    <a:pt x="3115" y="2135"/>
                  </a:moveTo>
                  <a:cubicBezTo>
                    <a:pt x="3206" y="2135"/>
                    <a:pt x="3293" y="2158"/>
                    <a:pt x="3340" y="2205"/>
                  </a:cubicBezTo>
                  <a:cubicBezTo>
                    <a:pt x="3466" y="2331"/>
                    <a:pt x="3466" y="2583"/>
                    <a:pt x="3340" y="2678"/>
                  </a:cubicBezTo>
                  <a:lnTo>
                    <a:pt x="2930" y="3119"/>
                  </a:lnTo>
                  <a:lnTo>
                    <a:pt x="3340" y="3560"/>
                  </a:lnTo>
                  <a:cubicBezTo>
                    <a:pt x="3466" y="3686"/>
                    <a:pt x="3466" y="3907"/>
                    <a:pt x="3340" y="4033"/>
                  </a:cubicBezTo>
                  <a:cubicBezTo>
                    <a:pt x="3293" y="4096"/>
                    <a:pt x="3206" y="4127"/>
                    <a:pt x="3115" y="4127"/>
                  </a:cubicBezTo>
                  <a:cubicBezTo>
                    <a:pt x="3025" y="4127"/>
                    <a:pt x="2930" y="4096"/>
                    <a:pt x="2867" y="4033"/>
                  </a:cubicBezTo>
                  <a:lnTo>
                    <a:pt x="2458" y="3592"/>
                  </a:lnTo>
                  <a:lnTo>
                    <a:pt x="2017" y="4033"/>
                  </a:lnTo>
                  <a:cubicBezTo>
                    <a:pt x="1954" y="4096"/>
                    <a:pt x="1867" y="4127"/>
                    <a:pt x="1780" y="4127"/>
                  </a:cubicBezTo>
                  <a:cubicBezTo>
                    <a:pt x="1694" y="4127"/>
                    <a:pt x="1607" y="4096"/>
                    <a:pt x="1544" y="4033"/>
                  </a:cubicBezTo>
                  <a:cubicBezTo>
                    <a:pt x="1418" y="3907"/>
                    <a:pt x="1418" y="3686"/>
                    <a:pt x="1544" y="3560"/>
                  </a:cubicBezTo>
                  <a:lnTo>
                    <a:pt x="1985" y="3119"/>
                  </a:lnTo>
                  <a:lnTo>
                    <a:pt x="1544" y="2678"/>
                  </a:lnTo>
                  <a:cubicBezTo>
                    <a:pt x="1418" y="2583"/>
                    <a:pt x="1418" y="2331"/>
                    <a:pt x="1544" y="2205"/>
                  </a:cubicBezTo>
                  <a:cubicBezTo>
                    <a:pt x="1591" y="2158"/>
                    <a:pt x="1678" y="2135"/>
                    <a:pt x="1769" y="2135"/>
                  </a:cubicBezTo>
                  <a:cubicBezTo>
                    <a:pt x="1859" y="2135"/>
                    <a:pt x="1954" y="2158"/>
                    <a:pt x="2017" y="2205"/>
                  </a:cubicBezTo>
                  <a:lnTo>
                    <a:pt x="2458" y="2646"/>
                  </a:lnTo>
                  <a:lnTo>
                    <a:pt x="2867" y="2205"/>
                  </a:lnTo>
                  <a:cubicBezTo>
                    <a:pt x="2930" y="2158"/>
                    <a:pt x="3025" y="2135"/>
                    <a:pt x="3115" y="2135"/>
                  </a:cubicBezTo>
                  <a:close/>
                  <a:moveTo>
                    <a:pt x="6727" y="2079"/>
                  </a:moveTo>
                  <a:cubicBezTo>
                    <a:pt x="6813" y="2079"/>
                    <a:pt x="6900" y="2111"/>
                    <a:pt x="6963" y="2174"/>
                  </a:cubicBezTo>
                  <a:lnTo>
                    <a:pt x="7688" y="2898"/>
                  </a:lnTo>
                  <a:cubicBezTo>
                    <a:pt x="7719" y="2993"/>
                    <a:pt x="7719" y="3245"/>
                    <a:pt x="7593" y="3371"/>
                  </a:cubicBezTo>
                  <a:cubicBezTo>
                    <a:pt x="7546" y="3418"/>
                    <a:pt x="7459" y="3442"/>
                    <a:pt x="7369" y="3442"/>
                  </a:cubicBezTo>
                  <a:cubicBezTo>
                    <a:pt x="7278" y="3442"/>
                    <a:pt x="7183" y="3418"/>
                    <a:pt x="7120" y="3371"/>
                  </a:cubicBezTo>
                  <a:lnTo>
                    <a:pt x="7026" y="3245"/>
                  </a:lnTo>
                  <a:lnTo>
                    <a:pt x="7026" y="4505"/>
                  </a:lnTo>
                  <a:cubicBezTo>
                    <a:pt x="7026" y="5104"/>
                    <a:pt x="6553" y="5513"/>
                    <a:pt x="5986" y="5513"/>
                  </a:cubicBezTo>
                  <a:lnTo>
                    <a:pt x="3151" y="5513"/>
                  </a:lnTo>
                  <a:cubicBezTo>
                    <a:pt x="2962" y="5513"/>
                    <a:pt x="2804" y="5671"/>
                    <a:pt x="2804" y="5891"/>
                  </a:cubicBezTo>
                  <a:lnTo>
                    <a:pt x="2804" y="7026"/>
                  </a:lnTo>
                  <a:cubicBezTo>
                    <a:pt x="3182" y="7183"/>
                    <a:pt x="3497" y="7530"/>
                    <a:pt x="3497" y="8002"/>
                  </a:cubicBezTo>
                  <a:cubicBezTo>
                    <a:pt x="3497" y="8601"/>
                    <a:pt x="3025" y="9042"/>
                    <a:pt x="2489" y="9042"/>
                  </a:cubicBezTo>
                  <a:cubicBezTo>
                    <a:pt x="1922" y="9042"/>
                    <a:pt x="1450" y="8569"/>
                    <a:pt x="1450" y="8002"/>
                  </a:cubicBezTo>
                  <a:cubicBezTo>
                    <a:pt x="1450" y="7561"/>
                    <a:pt x="1733" y="7183"/>
                    <a:pt x="2174" y="7026"/>
                  </a:cubicBezTo>
                  <a:lnTo>
                    <a:pt x="2174" y="5891"/>
                  </a:lnTo>
                  <a:cubicBezTo>
                    <a:pt x="2174" y="5293"/>
                    <a:pt x="2647" y="4852"/>
                    <a:pt x="3182" y="4852"/>
                  </a:cubicBezTo>
                  <a:lnTo>
                    <a:pt x="6018" y="4852"/>
                  </a:lnTo>
                  <a:cubicBezTo>
                    <a:pt x="6207" y="4852"/>
                    <a:pt x="6364" y="4694"/>
                    <a:pt x="6364" y="4505"/>
                  </a:cubicBezTo>
                  <a:lnTo>
                    <a:pt x="6364" y="3245"/>
                  </a:lnTo>
                  <a:lnTo>
                    <a:pt x="6270" y="3371"/>
                  </a:lnTo>
                  <a:cubicBezTo>
                    <a:pt x="6207" y="3418"/>
                    <a:pt x="6120" y="3442"/>
                    <a:pt x="6034" y="3442"/>
                  </a:cubicBezTo>
                  <a:cubicBezTo>
                    <a:pt x="5947" y="3442"/>
                    <a:pt x="5860" y="3418"/>
                    <a:pt x="5797" y="3371"/>
                  </a:cubicBezTo>
                  <a:cubicBezTo>
                    <a:pt x="5671" y="3245"/>
                    <a:pt x="5671" y="2993"/>
                    <a:pt x="5797" y="2898"/>
                  </a:cubicBezTo>
                  <a:lnTo>
                    <a:pt x="6490" y="2174"/>
                  </a:lnTo>
                  <a:cubicBezTo>
                    <a:pt x="6553" y="2111"/>
                    <a:pt x="6640" y="2079"/>
                    <a:pt x="6727" y="2079"/>
                  </a:cubicBezTo>
                  <a:close/>
                  <a:moveTo>
                    <a:pt x="7369" y="7057"/>
                  </a:moveTo>
                  <a:cubicBezTo>
                    <a:pt x="7459" y="7057"/>
                    <a:pt x="7546" y="7089"/>
                    <a:pt x="7593" y="7152"/>
                  </a:cubicBezTo>
                  <a:cubicBezTo>
                    <a:pt x="7719" y="7246"/>
                    <a:pt x="7719" y="7498"/>
                    <a:pt x="7593" y="7624"/>
                  </a:cubicBezTo>
                  <a:lnTo>
                    <a:pt x="7183" y="8034"/>
                  </a:lnTo>
                  <a:lnTo>
                    <a:pt x="7593" y="8475"/>
                  </a:lnTo>
                  <a:cubicBezTo>
                    <a:pt x="7719" y="8601"/>
                    <a:pt x="7719" y="8821"/>
                    <a:pt x="7593" y="8947"/>
                  </a:cubicBezTo>
                  <a:cubicBezTo>
                    <a:pt x="7546" y="9010"/>
                    <a:pt x="7459" y="9042"/>
                    <a:pt x="7369" y="9042"/>
                  </a:cubicBezTo>
                  <a:cubicBezTo>
                    <a:pt x="7278" y="9042"/>
                    <a:pt x="7183" y="9010"/>
                    <a:pt x="7120" y="8947"/>
                  </a:cubicBezTo>
                  <a:lnTo>
                    <a:pt x="6711" y="8506"/>
                  </a:lnTo>
                  <a:lnTo>
                    <a:pt x="6270" y="8947"/>
                  </a:lnTo>
                  <a:cubicBezTo>
                    <a:pt x="6207" y="9010"/>
                    <a:pt x="6120" y="9042"/>
                    <a:pt x="6034" y="9042"/>
                  </a:cubicBezTo>
                  <a:cubicBezTo>
                    <a:pt x="5947" y="9042"/>
                    <a:pt x="5860" y="9010"/>
                    <a:pt x="5797" y="8947"/>
                  </a:cubicBezTo>
                  <a:cubicBezTo>
                    <a:pt x="5671" y="8821"/>
                    <a:pt x="5671" y="8601"/>
                    <a:pt x="5797" y="8475"/>
                  </a:cubicBezTo>
                  <a:lnTo>
                    <a:pt x="6207" y="8034"/>
                  </a:lnTo>
                  <a:lnTo>
                    <a:pt x="5797" y="7624"/>
                  </a:lnTo>
                  <a:cubicBezTo>
                    <a:pt x="5671" y="7498"/>
                    <a:pt x="5671" y="7246"/>
                    <a:pt x="5797" y="7152"/>
                  </a:cubicBezTo>
                  <a:cubicBezTo>
                    <a:pt x="5845" y="7089"/>
                    <a:pt x="5931" y="7057"/>
                    <a:pt x="6022" y="7057"/>
                  </a:cubicBezTo>
                  <a:cubicBezTo>
                    <a:pt x="6112" y="7057"/>
                    <a:pt x="6207" y="7089"/>
                    <a:pt x="6270" y="7152"/>
                  </a:cubicBezTo>
                  <a:lnTo>
                    <a:pt x="6711" y="7561"/>
                  </a:lnTo>
                  <a:lnTo>
                    <a:pt x="7120" y="7152"/>
                  </a:lnTo>
                  <a:cubicBezTo>
                    <a:pt x="7183" y="7089"/>
                    <a:pt x="7278" y="7057"/>
                    <a:pt x="7369" y="7057"/>
                  </a:cubicBezTo>
                  <a:close/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9388"/>
                  </a:lnTo>
                  <a:cubicBezTo>
                    <a:pt x="0" y="9987"/>
                    <a:pt x="473" y="10397"/>
                    <a:pt x="1040" y="10397"/>
                  </a:cubicBezTo>
                  <a:lnTo>
                    <a:pt x="8003" y="10397"/>
                  </a:lnTo>
                  <a:cubicBezTo>
                    <a:pt x="8601" y="10397"/>
                    <a:pt x="9011" y="9924"/>
                    <a:pt x="9011" y="9388"/>
                  </a:cubicBezTo>
                  <a:lnTo>
                    <a:pt x="9011" y="1040"/>
                  </a:lnTo>
                  <a:cubicBezTo>
                    <a:pt x="9105" y="473"/>
                    <a:pt x="8633" y="0"/>
                    <a:pt x="8034" y="0"/>
                  </a:cubicBezTo>
                  <a:lnTo>
                    <a:pt x="7341" y="0"/>
                  </a:lnTo>
                  <a:cubicBezTo>
                    <a:pt x="7341" y="756"/>
                    <a:pt x="6711" y="1386"/>
                    <a:pt x="5955" y="1386"/>
                  </a:cubicBezTo>
                  <a:lnTo>
                    <a:pt x="3119" y="1386"/>
                  </a:lnTo>
                  <a:cubicBezTo>
                    <a:pt x="2363" y="1386"/>
                    <a:pt x="1733" y="756"/>
                    <a:pt x="173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7" name="Google Shape;687;p39"/>
            <p:cNvSpPr/>
            <p:nvPr/>
          </p:nvSpPr>
          <p:spPr>
            <a:xfrm>
              <a:off x="6228775" y="3936925"/>
              <a:ext cx="106350" cy="53575"/>
            </a:xfrm>
            <a:custGeom>
              <a:avLst/>
              <a:gdLst/>
              <a:ahLst/>
              <a:cxnLst/>
              <a:rect l="l" t="t" r="r" b="b"/>
              <a:pathLst>
                <a:path w="4254" h="2143" extrusionOk="0">
                  <a:moveTo>
                    <a:pt x="2143" y="0"/>
                  </a:moveTo>
                  <a:cubicBezTo>
                    <a:pt x="1860" y="0"/>
                    <a:pt x="1576" y="221"/>
                    <a:pt x="1450" y="473"/>
                  </a:cubicBezTo>
                  <a:lnTo>
                    <a:pt x="1387" y="725"/>
                  </a:lnTo>
                  <a:lnTo>
                    <a:pt x="725" y="725"/>
                  </a:lnTo>
                  <a:cubicBezTo>
                    <a:pt x="316" y="725"/>
                    <a:pt x="1" y="1040"/>
                    <a:pt x="1" y="1418"/>
                  </a:cubicBezTo>
                  <a:cubicBezTo>
                    <a:pt x="1" y="1828"/>
                    <a:pt x="316" y="2143"/>
                    <a:pt x="725" y="2143"/>
                  </a:cubicBezTo>
                  <a:lnTo>
                    <a:pt x="3561" y="2143"/>
                  </a:lnTo>
                  <a:cubicBezTo>
                    <a:pt x="3939" y="2143"/>
                    <a:pt x="4254" y="1828"/>
                    <a:pt x="4254" y="1418"/>
                  </a:cubicBezTo>
                  <a:cubicBezTo>
                    <a:pt x="4254" y="1040"/>
                    <a:pt x="3939" y="725"/>
                    <a:pt x="3561" y="725"/>
                  </a:cubicBezTo>
                  <a:lnTo>
                    <a:pt x="2868" y="725"/>
                  </a:lnTo>
                  <a:lnTo>
                    <a:pt x="2805" y="473"/>
                  </a:lnTo>
                  <a:cubicBezTo>
                    <a:pt x="2710" y="221"/>
                    <a:pt x="2458" y="0"/>
                    <a:pt x="214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8" name="Google Shape;688;p39"/>
            <p:cNvSpPr/>
            <p:nvPr/>
          </p:nvSpPr>
          <p:spPr>
            <a:xfrm>
              <a:off x="6412300" y="4059000"/>
              <a:ext cx="52000" cy="105575"/>
            </a:xfrm>
            <a:custGeom>
              <a:avLst/>
              <a:gdLst/>
              <a:ahLst/>
              <a:cxnLst/>
              <a:rect l="l" t="t" r="r" b="b"/>
              <a:pathLst>
                <a:path w="2080" h="4223" extrusionOk="0">
                  <a:moveTo>
                    <a:pt x="0" y="1"/>
                  </a:moveTo>
                  <a:lnTo>
                    <a:pt x="0" y="4222"/>
                  </a:lnTo>
                  <a:lnTo>
                    <a:pt x="32" y="4222"/>
                  </a:lnTo>
                  <a:cubicBezTo>
                    <a:pt x="315" y="4002"/>
                    <a:pt x="662" y="3876"/>
                    <a:pt x="1072" y="3876"/>
                  </a:cubicBezTo>
                  <a:cubicBezTo>
                    <a:pt x="1450" y="3876"/>
                    <a:pt x="1796" y="4002"/>
                    <a:pt x="2080" y="4222"/>
                  </a:cubicBezTo>
                  <a:lnTo>
                    <a:pt x="2080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9" name="Google Shape;689;p39"/>
            <p:cNvSpPr/>
            <p:nvPr/>
          </p:nvSpPr>
          <p:spPr>
            <a:xfrm>
              <a:off x="6413875" y="4007025"/>
              <a:ext cx="52000" cy="34675"/>
            </a:xfrm>
            <a:custGeom>
              <a:avLst/>
              <a:gdLst/>
              <a:ahLst/>
              <a:cxnLst/>
              <a:rect l="l" t="t" r="r" b="b"/>
              <a:pathLst>
                <a:path w="2080" h="1387" extrusionOk="0">
                  <a:moveTo>
                    <a:pt x="1040" y="0"/>
                  </a:moveTo>
                  <a:cubicBezTo>
                    <a:pt x="441" y="0"/>
                    <a:pt x="0" y="473"/>
                    <a:pt x="0" y="1040"/>
                  </a:cubicBezTo>
                  <a:lnTo>
                    <a:pt x="0" y="1386"/>
                  </a:lnTo>
                  <a:lnTo>
                    <a:pt x="2080" y="1386"/>
                  </a:lnTo>
                  <a:lnTo>
                    <a:pt x="2080" y="1040"/>
                  </a:lnTo>
                  <a:cubicBezTo>
                    <a:pt x="2048" y="473"/>
                    <a:pt x="1576" y="0"/>
                    <a:pt x="104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90" name="Google Shape;690;p39"/>
            <p:cNvSpPr/>
            <p:nvPr/>
          </p:nvSpPr>
          <p:spPr>
            <a:xfrm>
              <a:off x="6417800" y="4173200"/>
              <a:ext cx="43350" cy="43350"/>
            </a:xfrm>
            <a:custGeom>
              <a:avLst/>
              <a:gdLst/>
              <a:ahLst/>
              <a:cxnLst/>
              <a:rect l="l" t="t" r="r" b="b"/>
              <a:pathLst>
                <a:path w="1734" h="1734" extrusionOk="0">
                  <a:moveTo>
                    <a:pt x="883" y="1"/>
                  </a:moveTo>
                  <a:cubicBezTo>
                    <a:pt x="537" y="1"/>
                    <a:pt x="190" y="221"/>
                    <a:pt x="1" y="442"/>
                  </a:cubicBezTo>
                  <a:lnTo>
                    <a:pt x="568" y="1545"/>
                  </a:lnTo>
                  <a:cubicBezTo>
                    <a:pt x="600" y="1671"/>
                    <a:pt x="757" y="1734"/>
                    <a:pt x="883" y="1734"/>
                  </a:cubicBezTo>
                  <a:cubicBezTo>
                    <a:pt x="978" y="1734"/>
                    <a:pt x="1104" y="1671"/>
                    <a:pt x="1198" y="1545"/>
                  </a:cubicBezTo>
                  <a:lnTo>
                    <a:pt x="1734" y="442"/>
                  </a:lnTo>
                  <a:cubicBezTo>
                    <a:pt x="1545" y="158"/>
                    <a:pt x="1230" y="1"/>
                    <a:pt x="88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691" name="Google Shape;691;p39"/>
          <p:cNvSpPr/>
          <p:nvPr/>
        </p:nvSpPr>
        <p:spPr>
          <a:xfrm>
            <a:off x="308018" y="1782724"/>
            <a:ext cx="477366" cy="483531"/>
          </a:xfrm>
          <a:custGeom>
            <a:avLst/>
            <a:gdLst/>
            <a:ahLst/>
            <a:cxnLst/>
            <a:rect l="l" t="t" r="r" b="b"/>
            <a:pathLst>
              <a:path w="18956" h="17942" extrusionOk="0">
                <a:moveTo>
                  <a:pt x="6270" y="9375"/>
                </a:moveTo>
                <a:lnTo>
                  <a:pt x="6267" y="16812"/>
                </a:lnTo>
                <a:lnTo>
                  <a:pt x="1130" y="16812"/>
                </a:lnTo>
                <a:lnTo>
                  <a:pt x="1130" y="13545"/>
                </a:lnTo>
                <a:lnTo>
                  <a:pt x="6270" y="9375"/>
                </a:lnTo>
                <a:close/>
                <a:moveTo>
                  <a:pt x="7399" y="9116"/>
                </a:moveTo>
                <a:lnTo>
                  <a:pt x="12103" y="11534"/>
                </a:lnTo>
                <a:lnTo>
                  <a:pt x="12100" y="16812"/>
                </a:lnTo>
                <a:lnTo>
                  <a:pt x="7399" y="16812"/>
                </a:lnTo>
                <a:lnTo>
                  <a:pt x="7399" y="9116"/>
                </a:lnTo>
                <a:close/>
                <a:moveTo>
                  <a:pt x="564" y="1"/>
                </a:moveTo>
                <a:cubicBezTo>
                  <a:pt x="251" y="1"/>
                  <a:pt x="1" y="254"/>
                  <a:pt x="1" y="564"/>
                </a:cubicBezTo>
                <a:lnTo>
                  <a:pt x="1" y="13274"/>
                </a:lnTo>
                <a:lnTo>
                  <a:pt x="1" y="17376"/>
                </a:lnTo>
                <a:cubicBezTo>
                  <a:pt x="1" y="17689"/>
                  <a:pt x="251" y="17942"/>
                  <a:pt x="564" y="17942"/>
                </a:cubicBezTo>
                <a:lnTo>
                  <a:pt x="18324" y="17942"/>
                </a:lnTo>
                <a:cubicBezTo>
                  <a:pt x="18637" y="17942"/>
                  <a:pt x="18890" y="17689"/>
                  <a:pt x="18890" y="17376"/>
                </a:cubicBezTo>
                <a:cubicBezTo>
                  <a:pt x="18890" y="17062"/>
                  <a:pt x="18637" y="16812"/>
                  <a:pt x="18324" y="16812"/>
                </a:cubicBezTo>
                <a:lnTo>
                  <a:pt x="13232" y="16812"/>
                </a:lnTo>
                <a:lnTo>
                  <a:pt x="13232" y="11425"/>
                </a:lnTo>
                <a:lnTo>
                  <a:pt x="16210" y="8444"/>
                </a:lnTo>
                <a:lnTo>
                  <a:pt x="17400" y="9634"/>
                </a:lnTo>
                <a:cubicBezTo>
                  <a:pt x="17514" y="9748"/>
                  <a:pt x="17656" y="9799"/>
                  <a:pt x="17796" y="9799"/>
                </a:cubicBezTo>
                <a:cubicBezTo>
                  <a:pt x="18059" y="9799"/>
                  <a:pt x="18314" y="9616"/>
                  <a:pt x="18357" y="9317"/>
                </a:cubicBezTo>
                <a:lnTo>
                  <a:pt x="18905" y="5592"/>
                </a:lnTo>
                <a:cubicBezTo>
                  <a:pt x="18955" y="5247"/>
                  <a:pt x="18683" y="4948"/>
                  <a:pt x="18347" y="4948"/>
                </a:cubicBezTo>
                <a:cubicBezTo>
                  <a:pt x="18320" y="4948"/>
                  <a:pt x="18292" y="4950"/>
                  <a:pt x="18264" y="4954"/>
                </a:cubicBezTo>
                <a:lnTo>
                  <a:pt x="14539" y="5502"/>
                </a:lnTo>
                <a:cubicBezTo>
                  <a:pt x="14078" y="5568"/>
                  <a:pt x="13895" y="6132"/>
                  <a:pt x="14223" y="6460"/>
                </a:cubicBezTo>
                <a:lnTo>
                  <a:pt x="15412" y="7649"/>
                </a:lnTo>
                <a:lnTo>
                  <a:pt x="12558" y="10501"/>
                </a:lnTo>
                <a:lnTo>
                  <a:pt x="7092" y="7688"/>
                </a:lnTo>
                <a:lnTo>
                  <a:pt x="7059" y="7673"/>
                </a:lnTo>
                <a:lnTo>
                  <a:pt x="7044" y="7667"/>
                </a:lnTo>
                <a:cubicBezTo>
                  <a:pt x="7032" y="7661"/>
                  <a:pt x="7020" y="7658"/>
                  <a:pt x="7008" y="7655"/>
                </a:cubicBezTo>
                <a:cubicBezTo>
                  <a:pt x="7002" y="7652"/>
                  <a:pt x="6996" y="7649"/>
                  <a:pt x="6990" y="7649"/>
                </a:cubicBezTo>
                <a:lnTo>
                  <a:pt x="6957" y="7640"/>
                </a:lnTo>
                <a:lnTo>
                  <a:pt x="6942" y="7637"/>
                </a:lnTo>
                <a:cubicBezTo>
                  <a:pt x="6926" y="7634"/>
                  <a:pt x="6908" y="7631"/>
                  <a:pt x="6893" y="7628"/>
                </a:cubicBezTo>
                <a:lnTo>
                  <a:pt x="6770" y="7628"/>
                </a:lnTo>
                <a:cubicBezTo>
                  <a:pt x="6758" y="7631"/>
                  <a:pt x="6743" y="7634"/>
                  <a:pt x="6728" y="7637"/>
                </a:cubicBezTo>
                <a:lnTo>
                  <a:pt x="6710" y="7640"/>
                </a:lnTo>
                <a:lnTo>
                  <a:pt x="6680" y="7649"/>
                </a:lnTo>
                <a:lnTo>
                  <a:pt x="6658" y="7652"/>
                </a:lnTo>
                <a:cubicBezTo>
                  <a:pt x="6646" y="7658"/>
                  <a:pt x="6631" y="7664"/>
                  <a:pt x="6616" y="7670"/>
                </a:cubicBezTo>
                <a:cubicBezTo>
                  <a:pt x="6610" y="7670"/>
                  <a:pt x="6607" y="7673"/>
                  <a:pt x="6601" y="7676"/>
                </a:cubicBezTo>
                <a:cubicBezTo>
                  <a:pt x="6595" y="7679"/>
                  <a:pt x="6583" y="7685"/>
                  <a:pt x="6574" y="7688"/>
                </a:cubicBezTo>
                <a:lnTo>
                  <a:pt x="6556" y="7700"/>
                </a:lnTo>
                <a:cubicBezTo>
                  <a:pt x="6547" y="7703"/>
                  <a:pt x="6538" y="7709"/>
                  <a:pt x="6529" y="7715"/>
                </a:cubicBezTo>
                <a:lnTo>
                  <a:pt x="6514" y="7724"/>
                </a:lnTo>
                <a:cubicBezTo>
                  <a:pt x="6502" y="7733"/>
                  <a:pt x="6490" y="7743"/>
                  <a:pt x="6475" y="7752"/>
                </a:cubicBezTo>
                <a:lnTo>
                  <a:pt x="6475" y="7755"/>
                </a:lnTo>
                <a:lnTo>
                  <a:pt x="1130" y="12091"/>
                </a:lnTo>
                <a:lnTo>
                  <a:pt x="1130" y="564"/>
                </a:lnTo>
                <a:cubicBezTo>
                  <a:pt x="1130" y="254"/>
                  <a:pt x="877" y="1"/>
                  <a:pt x="56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5D74"/>
              </a:solidFill>
            </a:endParaRPr>
          </a:p>
        </p:txBody>
      </p:sp>
      <p:sp>
        <p:nvSpPr>
          <p:cNvPr id="57" name="Google Shape;654;p39"/>
          <p:cNvSpPr txBox="1">
            <a:spLocks noGrp="1"/>
          </p:cNvSpPr>
          <p:nvPr>
            <p:ph type="subTitle" idx="6"/>
          </p:nvPr>
        </p:nvSpPr>
        <p:spPr>
          <a:xfrm>
            <a:off x="4871128" y="4081239"/>
            <a:ext cx="3369486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chemeClr val="bg1"/>
                </a:solidFill>
              </a:rPr>
              <a:t>Продление действий пониженных ставок до 1 января 2027 года по УСН</a:t>
            </a:r>
            <a:endParaRPr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98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6866020" y="529709"/>
            <a:ext cx="2260658" cy="452607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50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25" y="-124391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ru-RU" sz="3000" dirty="0"/>
              <a:t>Налоговые льготы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69575" y="1339514"/>
            <a:ext cx="519069" cy="519069"/>
            <a:chOff x="6369311" y="2040370"/>
            <a:chExt cx="755703" cy="755703"/>
          </a:xfrm>
        </p:grpSpPr>
        <p:sp>
          <p:nvSpPr>
            <p:cNvPr id="42" name="Oval 4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12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5"/>
            <p:cNvSpPr txBox="1"/>
            <p:nvPr/>
          </p:nvSpPr>
          <p:spPr>
            <a:xfrm>
              <a:off x="6389859" y="2208373"/>
              <a:ext cx="714605" cy="42745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ru-RU" sz="1200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r>
                <a:rPr lang="en-US" sz="1200" b="1" dirty="0">
                  <a:solidFill>
                    <a:srgbClr val="002060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%</a:t>
              </a:r>
              <a:endParaRPr lang="en-GB" sz="1200" b="1" dirty="0">
                <a:solidFill>
                  <a:srgbClr val="00206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4444514" y="2146852"/>
            <a:ext cx="575799" cy="519069"/>
            <a:chOff x="6352391" y="2992454"/>
            <a:chExt cx="838297" cy="755703"/>
          </a:xfrm>
        </p:grpSpPr>
        <p:sp>
          <p:nvSpPr>
            <p:cNvPr id="40" name="Oval 7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12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8"/>
            <p:cNvSpPr txBox="1"/>
            <p:nvPr/>
          </p:nvSpPr>
          <p:spPr>
            <a:xfrm>
              <a:off x="6352391" y="3139907"/>
              <a:ext cx="838297" cy="457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ru-RU" sz="12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100%</a:t>
              </a:r>
              <a:endParaRPr lang="en-GB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9"/>
          <p:cNvGrpSpPr/>
          <p:nvPr/>
        </p:nvGrpSpPr>
        <p:grpSpPr>
          <a:xfrm>
            <a:off x="4479642" y="2791913"/>
            <a:ext cx="575799" cy="519069"/>
            <a:chOff x="6339285" y="3944537"/>
            <a:chExt cx="838295" cy="755703"/>
          </a:xfrm>
        </p:grpSpPr>
        <p:sp>
          <p:nvSpPr>
            <p:cNvPr id="38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11"/>
            <p:cNvSpPr txBox="1"/>
            <p:nvPr/>
          </p:nvSpPr>
          <p:spPr>
            <a:xfrm>
              <a:off x="6339285" y="4066956"/>
              <a:ext cx="838295" cy="45704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ru-RU" sz="1200" dirty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100%</a:t>
              </a:r>
              <a:endParaRPr lang="en-GB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Oval 13"/>
          <p:cNvSpPr/>
          <p:nvPr/>
        </p:nvSpPr>
        <p:spPr>
          <a:xfrm>
            <a:off x="4498574" y="3397690"/>
            <a:ext cx="519069" cy="519069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GB" sz="1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16"/>
          <p:cNvSpPr/>
          <p:nvPr/>
        </p:nvSpPr>
        <p:spPr>
          <a:xfrm rot="16200000">
            <a:off x="4556518" y="2730009"/>
            <a:ext cx="2649013" cy="1581748"/>
          </a:xfrm>
          <a:custGeom>
            <a:avLst/>
            <a:gdLst>
              <a:gd name="connsiteX0" fmla="*/ 4242316 w 4242316"/>
              <a:gd name="connsiteY0" fmla="*/ 562708 h 3657591"/>
              <a:gd name="connsiteX1" fmla="*/ 4117817 w 4242316"/>
              <a:gd name="connsiteY1" fmla="*/ 562708 h 3657591"/>
              <a:gd name="connsiteX2" fmla="*/ 4117817 w 4242316"/>
              <a:gd name="connsiteY2" fmla="*/ 3094883 h 3657591"/>
              <a:gd name="connsiteX3" fmla="*/ 3555109 w 4242316"/>
              <a:gd name="connsiteY3" fmla="*/ 3657591 h 3657591"/>
              <a:gd name="connsiteX4" fmla="*/ 0 w 4242316"/>
              <a:gd name="connsiteY4" fmla="*/ 3657591 h 3657591"/>
              <a:gd name="connsiteX5" fmla="*/ 0 w 4242316"/>
              <a:gd name="connsiteY5" fmla="*/ 3094883 h 3657591"/>
              <a:gd name="connsiteX6" fmla="*/ 3555109 w 4242316"/>
              <a:gd name="connsiteY6" fmla="*/ 3094883 h 3657591"/>
              <a:gd name="connsiteX7" fmla="*/ 3555109 w 4242316"/>
              <a:gd name="connsiteY7" fmla="*/ 562708 h 3657591"/>
              <a:gd name="connsiteX8" fmla="*/ 3430609 w 4242316"/>
              <a:gd name="connsiteY8" fmla="*/ 562708 h 3657591"/>
              <a:gd name="connsiteX9" fmla="*/ 3836463 w 4242316"/>
              <a:gd name="connsiteY9" fmla="*/ 0 h 3657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242316" h="3657591">
                <a:moveTo>
                  <a:pt x="4242316" y="562708"/>
                </a:moveTo>
                <a:lnTo>
                  <a:pt x="4117817" y="562708"/>
                </a:lnTo>
                <a:lnTo>
                  <a:pt x="4117817" y="3094883"/>
                </a:lnTo>
                <a:lnTo>
                  <a:pt x="3555109" y="3657591"/>
                </a:lnTo>
                <a:lnTo>
                  <a:pt x="0" y="3657591"/>
                </a:lnTo>
                <a:lnTo>
                  <a:pt x="0" y="3094883"/>
                </a:lnTo>
                <a:lnTo>
                  <a:pt x="3555109" y="3094883"/>
                </a:lnTo>
                <a:lnTo>
                  <a:pt x="3555109" y="562708"/>
                </a:lnTo>
                <a:lnTo>
                  <a:pt x="3430609" y="562708"/>
                </a:lnTo>
                <a:lnTo>
                  <a:pt x="3836463" y="0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GB" sz="675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19"/>
          <p:cNvSpPr/>
          <p:nvPr/>
        </p:nvSpPr>
        <p:spPr>
          <a:xfrm rot="16200000">
            <a:off x="4741958" y="3236816"/>
            <a:ext cx="1991988" cy="1247149"/>
          </a:xfrm>
          <a:custGeom>
            <a:avLst/>
            <a:gdLst>
              <a:gd name="connsiteX0" fmla="*/ 2496508 w 3190111"/>
              <a:gd name="connsiteY0" fmla="*/ 2321164 h 2883873"/>
              <a:gd name="connsiteX1" fmla="*/ 2496508 w 3190111"/>
              <a:gd name="connsiteY1" fmla="*/ 2883872 h 2883873"/>
              <a:gd name="connsiteX2" fmla="*/ 0 w 3190111"/>
              <a:gd name="connsiteY2" fmla="*/ 2883872 h 2883873"/>
              <a:gd name="connsiteX3" fmla="*/ 0 w 3190111"/>
              <a:gd name="connsiteY3" fmla="*/ 2321164 h 2883873"/>
              <a:gd name="connsiteX4" fmla="*/ 3190111 w 3190111"/>
              <a:gd name="connsiteY4" fmla="*/ 562708 h 2883873"/>
              <a:gd name="connsiteX5" fmla="*/ 3062414 w 3190111"/>
              <a:gd name="connsiteY5" fmla="*/ 562708 h 2883873"/>
              <a:gd name="connsiteX6" fmla="*/ 3062414 w 3190111"/>
              <a:gd name="connsiteY6" fmla="*/ 2321165 h 2883873"/>
              <a:gd name="connsiteX7" fmla="*/ 3065612 w 3190111"/>
              <a:gd name="connsiteY7" fmla="*/ 2321165 h 2883873"/>
              <a:gd name="connsiteX8" fmla="*/ 2499706 w 3190111"/>
              <a:gd name="connsiteY8" fmla="*/ 2883873 h 2883873"/>
              <a:gd name="connsiteX9" fmla="*/ 2499706 w 3190111"/>
              <a:gd name="connsiteY9" fmla="*/ 2321165 h 2883873"/>
              <a:gd name="connsiteX10" fmla="*/ 2499706 w 3190111"/>
              <a:gd name="connsiteY10" fmla="*/ 562708 h 2883873"/>
              <a:gd name="connsiteX11" fmla="*/ 2378404 w 3190111"/>
              <a:gd name="connsiteY11" fmla="*/ 562708 h 2883873"/>
              <a:gd name="connsiteX12" fmla="*/ 2784258 w 3190111"/>
              <a:gd name="connsiteY12" fmla="*/ 0 h 288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190111" h="2883873">
                <a:moveTo>
                  <a:pt x="2496508" y="2321164"/>
                </a:moveTo>
                <a:lnTo>
                  <a:pt x="2496508" y="2883872"/>
                </a:lnTo>
                <a:lnTo>
                  <a:pt x="0" y="2883872"/>
                </a:lnTo>
                <a:lnTo>
                  <a:pt x="0" y="2321164"/>
                </a:lnTo>
                <a:close/>
                <a:moveTo>
                  <a:pt x="3190111" y="562708"/>
                </a:moveTo>
                <a:lnTo>
                  <a:pt x="3062414" y="562708"/>
                </a:lnTo>
                <a:lnTo>
                  <a:pt x="3062414" y="2321165"/>
                </a:lnTo>
                <a:lnTo>
                  <a:pt x="3065612" y="2321165"/>
                </a:lnTo>
                <a:lnTo>
                  <a:pt x="2499706" y="2883873"/>
                </a:lnTo>
                <a:lnTo>
                  <a:pt x="2499706" y="2321165"/>
                </a:lnTo>
                <a:lnTo>
                  <a:pt x="2499706" y="562708"/>
                </a:lnTo>
                <a:lnTo>
                  <a:pt x="2378404" y="562708"/>
                </a:lnTo>
                <a:lnTo>
                  <a:pt x="2784258" y="0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GB" sz="675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22"/>
          <p:cNvSpPr/>
          <p:nvPr/>
        </p:nvSpPr>
        <p:spPr>
          <a:xfrm rot="16200000">
            <a:off x="4306770" y="2150492"/>
            <a:ext cx="3495438" cy="1916347"/>
          </a:xfrm>
          <a:custGeom>
            <a:avLst/>
            <a:gdLst>
              <a:gd name="connsiteX0" fmla="*/ 5289608 w 5289608"/>
              <a:gd name="connsiteY0" fmla="*/ 562708 h 4431309"/>
              <a:gd name="connsiteX1" fmla="*/ 5165108 w 5289608"/>
              <a:gd name="connsiteY1" fmla="*/ 562708 h 4431309"/>
              <a:gd name="connsiteX2" fmla="*/ 5165108 w 5289608"/>
              <a:gd name="connsiteY2" fmla="*/ 3868601 h 4431309"/>
              <a:gd name="connsiteX3" fmla="*/ 4602401 w 5289608"/>
              <a:gd name="connsiteY3" fmla="*/ 4431309 h 4431309"/>
              <a:gd name="connsiteX4" fmla="*/ 0 w 5289608"/>
              <a:gd name="connsiteY4" fmla="*/ 4431309 h 4431309"/>
              <a:gd name="connsiteX5" fmla="*/ 0 w 5289608"/>
              <a:gd name="connsiteY5" fmla="*/ 3868601 h 4431309"/>
              <a:gd name="connsiteX6" fmla="*/ 4602401 w 5289608"/>
              <a:gd name="connsiteY6" fmla="*/ 3868601 h 4431309"/>
              <a:gd name="connsiteX7" fmla="*/ 4602401 w 5289608"/>
              <a:gd name="connsiteY7" fmla="*/ 562708 h 4431309"/>
              <a:gd name="connsiteX8" fmla="*/ 4477901 w 5289608"/>
              <a:gd name="connsiteY8" fmla="*/ 562708 h 4431309"/>
              <a:gd name="connsiteX9" fmla="*/ 4883755 w 5289608"/>
              <a:gd name="connsiteY9" fmla="*/ 0 h 4431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89608" h="4431309">
                <a:moveTo>
                  <a:pt x="5289608" y="562708"/>
                </a:moveTo>
                <a:lnTo>
                  <a:pt x="5165108" y="562708"/>
                </a:lnTo>
                <a:lnTo>
                  <a:pt x="5165108" y="3868601"/>
                </a:lnTo>
                <a:lnTo>
                  <a:pt x="4602401" y="4431309"/>
                </a:lnTo>
                <a:lnTo>
                  <a:pt x="0" y="4431309"/>
                </a:lnTo>
                <a:lnTo>
                  <a:pt x="0" y="3868601"/>
                </a:lnTo>
                <a:lnTo>
                  <a:pt x="4602401" y="3868601"/>
                </a:lnTo>
                <a:lnTo>
                  <a:pt x="4602401" y="562708"/>
                </a:lnTo>
                <a:lnTo>
                  <a:pt x="4477901" y="562708"/>
                </a:lnTo>
                <a:lnTo>
                  <a:pt x="4883755" y="0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GB" sz="675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25"/>
          <p:cNvSpPr/>
          <p:nvPr/>
        </p:nvSpPr>
        <p:spPr>
          <a:xfrm rot="16200000">
            <a:off x="4880825" y="3718925"/>
            <a:ext cx="1338280" cy="912548"/>
          </a:xfrm>
          <a:custGeom>
            <a:avLst/>
            <a:gdLst>
              <a:gd name="connsiteX0" fmla="*/ 2143216 w 2143216"/>
              <a:gd name="connsiteY0" fmla="*/ 562708 h 2110152"/>
              <a:gd name="connsiteX1" fmla="*/ 2018715 w 2143216"/>
              <a:gd name="connsiteY1" fmla="*/ 562708 h 2110152"/>
              <a:gd name="connsiteX2" fmla="*/ 2018715 w 2143216"/>
              <a:gd name="connsiteY2" fmla="*/ 1547444 h 2110152"/>
              <a:gd name="connsiteX3" fmla="*/ 1456007 w 2143216"/>
              <a:gd name="connsiteY3" fmla="*/ 2110152 h 2110152"/>
              <a:gd name="connsiteX4" fmla="*/ 1456007 w 2143216"/>
              <a:gd name="connsiteY4" fmla="*/ 2110151 h 2110152"/>
              <a:gd name="connsiteX5" fmla="*/ 0 w 2143216"/>
              <a:gd name="connsiteY5" fmla="*/ 2110151 h 2110152"/>
              <a:gd name="connsiteX6" fmla="*/ 0 w 2143216"/>
              <a:gd name="connsiteY6" fmla="*/ 1547443 h 2110152"/>
              <a:gd name="connsiteX7" fmla="*/ 1456007 w 2143216"/>
              <a:gd name="connsiteY7" fmla="*/ 1547443 h 2110152"/>
              <a:gd name="connsiteX8" fmla="*/ 1456007 w 2143216"/>
              <a:gd name="connsiteY8" fmla="*/ 562708 h 2110152"/>
              <a:gd name="connsiteX9" fmla="*/ 1331509 w 2143216"/>
              <a:gd name="connsiteY9" fmla="*/ 562708 h 2110152"/>
              <a:gd name="connsiteX10" fmla="*/ 1737363 w 2143216"/>
              <a:gd name="connsiteY10" fmla="*/ 0 h 2110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43216" h="2110152">
                <a:moveTo>
                  <a:pt x="2143216" y="562708"/>
                </a:moveTo>
                <a:lnTo>
                  <a:pt x="2018715" y="562708"/>
                </a:lnTo>
                <a:lnTo>
                  <a:pt x="2018715" y="1547444"/>
                </a:lnTo>
                <a:lnTo>
                  <a:pt x="1456007" y="2110152"/>
                </a:lnTo>
                <a:lnTo>
                  <a:pt x="1456007" y="2110151"/>
                </a:lnTo>
                <a:lnTo>
                  <a:pt x="0" y="2110151"/>
                </a:lnTo>
                <a:lnTo>
                  <a:pt x="0" y="1547443"/>
                </a:lnTo>
                <a:lnTo>
                  <a:pt x="1456007" y="1547443"/>
                </a:lnTo>
                <a:lnTo>
                  <a:pt x="1456007" y="562708"/>
                </a:lnTo>
                <a:lnTo>
                  <a:pt x="1331509" y="562708"/>
                </a:lnTo>
                <a:lnTo>
                  <a:pt x="1737363" y="0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en-GB" sz="675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27"/>
          <p:cNvGrpSpPr/>
          <p:nvPr/>
        </p:nvGrpSpPr>
        <p:grpSpPr>
          <a:xfrm>
            <a:off x="83018" y="1325678"/>
            <a:ext cx="314854" cy="236292"/>
            <a:chOff x="789999" y="2242985"/>
            <a:chExt cx="504229" cy="378415"/>
          </a:xfrm>
        </p:grpSpPr>
        <p:sp>
          <p:nvSpPr>
            <p:cNvPr id="26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" name="Rectangle 30"/>
          <p:cNvSpPr/>
          <p:nvPr/>
        </p:nvSpPr>
        <p:spPr>
          <a:xfrm>
            <a:off x="645392" y="890337"/>
            <a:ext cx="3761503" cy="158293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zh-CN" sz="7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Неработающие пенсионеры, получающие </a:t>
            </a:r>
            <a:r>
              <a:rPr lang="ru-RU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трудовую пенсию по старости (возрасту), трудовую пенсию по случаю потери кормильца, </a:t>
            </a:r>
            <a:r>
              <a:rPr lang="ru-RU" altLang="zh-CN" sz="7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имеющие </a:t>
            </a:r>
            <a:r>
              <a:rPr lang="ru-RU" altLang="zh-CN" sz="7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земельные участки под гаражами на праве собственности, при наличии транспортного средства на праве собственности;</a:t>
            </a:r>
          </a:p>
          <a:p>
            <a:pPr algn="just"/>
            <a:r>
              <a:rPr lang="ru-RU" sz="7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Организации, являющиеся правообладателями программ для электронных вычислительных машин, включенных в единый реестр российских программ для электронных вычислительных машин и баз данных, и (или) получившие документ о государственной аккредитации организации, осуществляющей деятельность в области информационных технологий в отношении земельных участков, предназначенных для размещения объектов связи и центров обработки данных и используемых для осуществления деятельности в области информационных технологий и деятельности по разработке компьютерного программного обеспечения на период до 31.12.2025 </a:t>
            </a:r>
            <a:r>
              <a:rPr lang="ru-RU" sz="7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года</a:t>
            </a:r>
            <a:endParaRPr lang="ru-RU" sz="7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</a:endParaRPr>
          </a:p>
          <a:p>
            <a:pPr marL="171450" indent="-171450" algn="just">
              <a:lnSpc>
                <a:spcPct val="105000"/>
              </a:lnSpc>
              <a:buFont typeface="Arial" panose="020B0604020202020204" pitchFamily="34" charset="0"/>
              <a:buChar char="•"/>
            </a:pPr>
            <a:endParaRPr lang="en-GB" altLang="zh-CN" sz="5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31"/>
          <p:cNvGrpSpPr/>
          <p:nvPr/>
        </p:nvGrpSpPr>
        <p:grpSpPr>
          <a:xfrm>
            <a:off x="61747" y="2337491"/>
            <a:ext cx="314854" cy="236292"/>
            <a:chOff x="789999" y="2242985"/>
            <a:chExt cx="504229" cy="378415"/>
          </a:xfrm>
        </p:grpSpPr>
        <p:sp>
          <p:nvSpPr>
            <p:cNvPr id="24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Rectangle 34"/>
          <p:cNvSpPr/>
          <p:nvPr/>
        </p:nvSpPr>
        <p:spPr>
          <a:xfrm>
            <a:off x="649368" y="2294116"/>
            <a:ext cx="3209607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zh-CN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Многодетные семьи в отношении земельных участков, занятых под крестьянские (фермерские) хозяйства, малые предприятия и другие коммерческие </a:t>
            </a:r>
            <a:r>
              <a:rPr lang="ru-RU" altLang="zh-CN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структуры;</a:t>
            </a:r>
            <a:endParaRPr lang="ru-RU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/>
            <a:r>
              <a:rPr lang="ru-RU" altLang="zh-CN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Ветераны и инвалиды ВОВ в отношении земельных участков, не используемых ими в предпринимательской </a:t>
            </a:r>
            <a:r>
              <a:rPr lang="ru-RU" altLang="zh-CN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деятельности</a:t>
            </a:r>
            <a:endParaRPr lang="en-GB" altLang="zh-CN" sz="8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5"/>
          <p:cNvGrpSpPr/>
          <p:nvPr/>
        </p:nvGrpSpPr>
        <p:grpSpPr>
          <a:xfrm>
            <a:off x="105575" y="3057935"/>
            <a:ext cx="314854" cy="236292"/>
            <a:chOff x="789999" y="2242985"/>
            <a:chExt cx="504229" cy="378415"/>
          </a:xfrm>
        </p:grpSpPr>
        <p:sp>
          <p:nvSpPr>
            <p:cNvPr id="22" name="Rectangle 36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37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9"/>
          <p:cNvGrpSpPr/>
          <p:nvPr/>
        </p:nvGrpSpPr>
        <p:grpSpPr>
          <a:xfrm>
            <a:off x="104289" y="3499572"/>
            <a:ext cx="314854" cy="236292"/>
            <a:chOff x="789999" y="2242985"/>
            <a:chExt cx="504229" cy="378415"/>
          </a:xfrm>
        </p:grpSpPr>
        <p:sp>
          <p:nvSpPr>
            <p:cNvPr id="20" name="Rectangle 4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4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42"/>
          <p:cNvSpPr/>
          <p:nvPr/>
        </p:nvSpPr>
        <p:spPr>
          <a:xfrm>
            <a:off x="626356" y="2998105"/>
            <a:ext cx="3209607" cy="2585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ru-RU" altLang="zh-CN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Муниципальные учреждения города Пыть-Яха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2"/>
          <p:cNvSpPr/>
          <p:nvPr/>
        </p:nvSpPr>
        <p:spPr>
          <a:xfrm>
            <a:off x="609194" y="3397690"/>
            <a:ext cx="3860171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zh-CN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Социально ориентированные некоммерческие организации, зарегистрированные на территории города Пыть-Яха - в отношении земельных участков, используемых ими для оказания населению услуг в социальной сфере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42"/>
          <p:cNvSpPr/>
          <p:nvPr/>
        </p:nvSpPr>
        <p:spPr>
          <a:xfrm>
            <a:off x="597842" y="4010074"/>
            <a:ext cx="4399991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zh-CN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Организации и физические лица, в отношении земельных участков, используемых для реализации инвестиционных проектов на территории города Пыть-Яха, включенных в установленном Правительством Ханты-Мансийского автономного округа - Югры порядке в Реестр инвестиционных проектов Ханты-Мансийского автономного округа - Югры, на плановый срок окупаемости инвестиционного проекта, но не более трех лет</a:t>
            </a:r>
            <a:endParaRPr lang="en-GB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1"/>
          <p:cNvSpPr txBox="1"/>
          <p:nvPr/>
        </p:nvSpPr>
        <p:spPr>
          <a:xfrm>
            <a:off x="4484347" y="3513429"/>
            <a:ext cx="575799" cy="2936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ru-RU" sz="1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  <a:endParaRPr lang="en-GB" sz="1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39"/>
          <p:cNvGrpSpPr/>
          <p:nvPr/>
        </p:nvGrpSpPr>
        <p:grpSpPr>
          <a:xfrm>
            <a:off x="125560" y="4123150"/>
            <a:ext cx="314854" cy="236292"/>
            <a:chOff x="789999" y="2242985"/>
            <a:chExt cx="504229" cy="378415"/>
          </a:xfrm>
        </p:grpSpPr>
        <p:sp>
          <p:nvSpPr>
            <p:cNvPr id="49" name="Rectangle 4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Rectangle 4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pic>
        <p:nvPicPr>
          <p:cNvPr id="57" name="Рисунок 56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176" y="1482937"/>
            <a:ext cx="268318" cy="309500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616" y="2306537"/>
            <a:ext cx="278022" cy="309200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549" y="2990079"/>
            <a:ext cx="233723" cy="267320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648" y="3606777"/>
            <a:ext cx="235624" cy="309982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849873" y="372648"/>
            <a:ext cx="4115365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4472C4">
                    <a:lumMod val="75000"/>
                  </a:srgbClr>
                </a:solidFill>
              </a:rPr>
              <a:t>Земельный налог </a:t>
            </a:r>
            <a:endParaRPr lang="ru-RU" sz="1800" dirty="0" smtClean="0">
              <a:solidFill>
                <a:srgbClr val="4472C4">
                  <a:lumMod val="75000"/>
                </a:srgbClr>
              </a:solidFill>
            </a:endParaRPr>
          </a:p>
          <a:p>
            <a:r>
              <a:rPr lang="ru-RU" sz="1050" dirty="0" smtClean="0">
                <a:solidFill>
                  <a:srgbClr val="4472C4">
                    <a:lumMod val="75000"/>
                  </a:srgbClr>
                </a:solidFill>
              </a:rPr>
              <a:t>(</a:t>
            </a:r>
            <a:r>
              <a:rPr lang="ru-RU" sz="1050" dirty="0">
                <a:solidFill>
                  <a:srgbClr val="4472C4">
                    <a:lumMod val="75000"/>
                  </a:srgbClr>
                </a:solidFill>
              </a:rPr>
              <a:t>решение Думы г. Пыть-Яха от </a:t>
            </a:r>
            <a:r>
              <a:rPr lang="ru-RU" sz="1050" dirty="0" smtClean="0">
                <a:solidFill>
                  <a:srgbClr val="4472C4">
                    <a:lumMod val="75000"/>
                  </a:srgbClr>
                </a:solidFill>
              </a:rPr>
              <a:t>18.10.2023 </a:t>
            </a:r>
            <a:r>
              <a:rPr lang="ru-RU" sz="1050" dirty="0">
                <a:solidFill>
                  <a:srgbClr val="4472C4">
                    <a:lumMod val="75000"/>
                  </a:srgbClr>
                </a:solidFill>
              </a:rPr>
              <a:t>№ </a:t>
            </a:r>
            <a:r>
              <a:rPr lang="ru-RU" sz="1050" dirty="0" smtClean="0">
                <a:solidFill>
                  <a:srgbClr val="4472C4">
                    <a:lumMod val="75000"/>
                  </a:srgbClr>
                </a:solidFill>
              </a:rPr>
              <a:t>198)</a:t>
            </a:r>
            <a:endParaRPr lang="ru-RU" sz="1050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913491" y="529709"/>
            <a:ext cx="2213188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solidFill>
                  <a:srgbClr val="4472C4">
                    <a:lumMod val="75000"/>
                  </a:srgbClr>
                </a:solidFill>
              </a:rPr>
              <a:t>Налог на имущество физических лиц </a:t>
            </a:r>
            <a:r>
              <a:rPr lang="ru-RU" sz="1050" dirty="0">
                <a:solidFill>
                  <a:srgbClr val="4472C4">
                    <a:lumMod val="75000"/>
                  </a:srgbClr>
                </a:solidFill>
              </a:rPr>
              <a:t>(решение Думы г. Пыть-Яха от </a:t>
            </a:r>
            <a:r>
              <a:rPr lang="ru-RU" sz="1050" dirty="0" smtClean="0">
                <a:solidFill>
                  <a:srgbClr val="4472C4">
                    <a:lumMod val="75000"/>
                  </a:srgbClr>
                </a:solidFill>
              </a:rPr>
              <a:t>18.10.2023 </a:t>
            </a:r>
            <a:r>
              <a:rPr lang="ru-RU" sz="1050" dirty="0">
                <a:solidFill>
                  <a:srgbClr val="4472C4">
                    <a:lumMod val="75000"/>
                  </a:srgbClr>
                </a:solidFill>
              </a:rPr>
              <a:t>№ </a:t>
            </a:r>
            <a:r>
              <a:rPr lang="ru-RU" sz="1050" dirty="0" smtClean="0">
                <a:solidFill>
                  <a:srgbClr val="4472C4">
                    <a:lumMod val="75000"/>
                  </a:srgbClr>
                </a:solidFill>
              </a:rPr>
              <a:t>199)</a:t>
            </a:r>
            <a:endParaRPr lang="ru-RU" sz="1050" dirty="0">
              <a:solidFill>
                <a:srgbClr val="4472C4">
                  <a:lumMod val="75000"/>
                </a:srgbClr>
              </a:solidFill>
            </a:endParaRPr>
          </a:p>
          <a:p>
            <a:endParaRPr lang="ru-RU" sz="1800" dirty="0">
              <a:solidFill>
                <a:srgbClr val="4472C4">
                  <a:lumMod val="75000"/>
                </a:srgbClr>
              </a:solidFill>
            </a:endParaRPr>
          </a:p>
        </p:txBody>
      </p:sp>
      <p:sp>
        <p:nvSpPr>
          <p:cNvPr id="64" name="Rectangle 42"/>
          <p:cNvSpPr/>
          <p:nvPr/>
        </p:nvSpPr>
        <p:spPr>
          <a:xfrm>
            <a:off x="7042045" y="1723523"/>
            <a:ext cx="1902142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Дополнительно к льготам, установленным статьей </a:t>
            </a:r>
            <a:r>
              <a:rPr lang="ru-RU" sz="900" b="1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407 </a:t>
            </a:r>
            <a:r>
              <a:rPr lang="ru-RU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Налогового кодекса РФ, освобождаются от уплаты налога на имущество физических лиц:</a:t>
            </a:r>
          </a:p>
        </p:txBody>
      </p:sp>
      <p:grpSp>
        <p:nvGrpSpPr>
          <p:cNvPr id="65" name="Group 31"/>
          <p:cNvGrpSpPr/>
          <p:nvPr/>
        </p:nvGrpSpPr>
        <p:grpSpPr>
          <a:xfrm>
            <a:off x="7120334" y="2724878"/>
            <a:ext cx="359568" cy="296122"/>
            <a:chOff x="789999" y="2242985"/>
            <a:chExt cx="504229" cy="378415"/>
          </a:xfrm>
        </p:grpSpPr>
        <p:sp>
          <p:nvSpPr>
            <p:cNvPr id="66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en-GB" sz="675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8" name="Rectangle 34"/>
          <p:cNvSpPr/>
          <p:nvPr/>
        </p:nvSpPr>
        <p:spPr>
          <a:xfrm>
            <a:off x="7410469" y="2691659"/>
            <a:ext cx="1616343" cy="175432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Arial" panose="020B0604020202020204" pitchFamily="34" charset="0"/>
              <a:buChar char="•"/>
            </a:pPr>
            <a:r>
              <a:rPr lang="ru-RU" altLang="zh-CN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отцы, воспитывающие детей без матерей и одинокие матери, имеющие детей в возрасте до 16 лет или учащихся общеобразовательных учреждений в возрасте до 18 лет</a:t>
            </a:r>
            <a:r>
              <a:rPr lang="ru-RU" altLang="zh-CN" sz="9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;</a:t>
            </a:r>
          </a:p>
          <a:p>
            <a:pPr algn="just"/>
            <a:endParaRPr lang="ru-RU" altLang="zh-CN" sz="900" dirty="0">
              <a:solidFill>
                <a:prstClr val="black">
                  <a:lumMod val="65000"/>
                  <a:lumOff val="3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altLang="zh-CN" sz="900" dirty="0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несовершеннолетние лица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>
            <a:off x="6746358" y="569061"/>
            <a:ext cx="0" cy="4574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8"/>
          <p:cNvSpPr txBox="1"/>
          <p:nvPr/>
        </p:nvSpPr>
        <p:spPr>
          <a:xfrm>
            <a:off x="7053494" y="2780845"/>
            <a:ext cx="383507" cy="2031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ru-RU" sz="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  <a:endParaRPr lang="en-GB" sz="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17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642;p39"/>
          <p:cNvSpPr/>
          <p:nvPr/>
        </p:nvSpPr>
        <p:spPr>
          <a:xfrm>
            <a:off x="1482076" y="3282129"/>
            <a:ext cx="5419655" cy="61718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2" name="Google Shape;642;p39"/>
          <p:cNvSpPr/>
          <p:nvPr/>
        </p:nvSpPr>
        <p:spPr>
          <a:xfrm>
            <a:off x="4776879" y="4166536"/>
            <a:ext cx="4003273" cy="6240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3" name="Google Shape;643;p39"/>
          <p:cNvSpPr/>
          <p:nvPr/>
        </p:nvSpPr>
        <p:spPr>
          <a:xfrm>
            <a:off x="229586" y="1584801"/>
            <a:ext cx="4045683" cy="597367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4" name="Google Shape;644;p39"/>
          <p:cNvSpPr/>
          <p:nvPr/>
        </p:nvSpPr>
        <p:spPr>
          <a:xfrm>
            <a:off x="4776879" y="1532850"/>
            <a:ext cx="4003274" cy="567121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5" name="Google Shape;645;p39"/>
          <p:cNvSpPr/>
          <p:nvPr/>
        </p:nvSpPr>
        <p:spPr>
          <a:xfrm>
            <a:off x="237418" y="2448290"/>
            <a:ext cx="3929286" cy="603855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6" name="Google Shape;646;p39"/>
          <p:cNvSpPr/>
          <p:nvPr/>
        </p:nvSpPr>
        <p:spPr>
          <a:xfrm>
            <a:off x="4813381" y="2373707"/>
            <a:ext cx="3966771" cy="595968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7" name="Google Shape;647;p39"/>
          <p:cNvSpPr/>
          <p:nvPr/>
        </p:nvSpPr>
        <p:spPr>
          <a:xfrm>
            <a:off x="169963" y="4213300"/>
            <a:ext cx="3945428" cy="574857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48" name="Google Shape;648;p39"/>
          <p:cNvSpPr txBox="1">
            <a:spLocks noGrp="1"/>
          </p:cNvSpPr>
          <p:nvPr>
            <p:ph type="subTitle" idx="2"/>
          </p:nvPr>
        </p:nvSpPr>
        <p:spPr>
          <a:xfrm>
            <a:off x="1640451" y="3211321"/>
            <a:ext cx="5114961" cy="6454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Модернизация </a:t>
            </a:r>
            <a:r>
              <a:rPr lang="ru-RU" sz="1100" dirty="0">
                <a:solidFill>
                  <a:schemeClr val="bg1"/>
                </a:solidFill>
              </a:rPr>
              <a:t>коммунальной инфраструктуры, направленной на строительство, реконструкцию и модернизацию сетей теплоснабжения и водоснабжения, реализацию программ формирования современной городской среды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49" name="Google Shape;649;p39"/>
          <p:cNvSpPr txBox="1">
            <a:spLocks noGrp="1"/>
          </p:cNvSpPr>
          <p:nvPr>
            <p:ph type="subTitle" idx="5"/>
          </p:nvPr>
        </p:nvSpPr>
        <p:spPr>
          <a:xfrm>
            <a:off x="4764401" y="1517762"/>
            <a:ext cx="3761101" cy="59578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Поддержка </a:t>
            </a:r>
            <a:r>
              <a:rPr lang="ru-RU" sz="1100" dirty="0">
                <a:solidFill>
                  <a:schemeClr val="bg1"/>
                </a:solidFill>
              </a:rPr>
              <a:t>национальной экономики в целях сохранения благоприятного инвестиционного климата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50" name="Google Shape;650;p39"/>
          <p:cNvSpPr txBox="1">
            <a:spLocks noGrp="1"/>
          </p:cNvSpPr>
          <p:nvPr>
            <p:ph type="title"/>
          </p:nvPr>
        </p:nvSpPr>
        <p:spPr>
          <a:xfrm>
            <a:off x="365759" y="256720"/>
            <a:ext cx="7054975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ru-RU" sz="2400" dirty="0"/>
              <a:t>БЮДЖЕТНАЯ ПОЛИТИКА ГОРОДА ПЫТЬ-ЯХА</a:t>
            </a:r>
          </a:p>
        </p:txBody>
      </p:sp>
      <p:sp>
        <p:nvSpPr>
          <p:cNvPr id="651" name="Google Shape;651;p39"/>
          <p:cNvSpPr txBox="1">
            <a:spLocks noGrp="1"/>
          </p:cNvSpPr>
          <p:nvPr>
            <p:ph type="subTitle" idx="1"/>
          </p:nvPr>
        </p:nvSpPr>
        <p:spPr>
          <a:xfrm>
            <a:off x="169963" y="1532850"/>
            <a:ext cx="4105306" cy="68025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Достижение </a:t>
            </a:r>
            <a:r>
              <a:rPr lang="ru-RU" sz="1100" dirty="0">
                <a:solidFill>
                  <a:schemeClr val="bg1"/>
                </a:solidFill>
              </a:rPr>
              <a:t>национальных целей развития Российской Федерации, установленных Указом Президента Российской Федерации от 07.05.2024 № 309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52" name="Google Shape;652;p39"/>
          <p:cNvSpPr txBox="1">
            <a:spLocks noGrp="1"/>
          </p:cNvSpPr>
          <p:nvPr>
            <p:ph type="subTitle" idx="3"/>
          </p:nvPr>
        </p:nvSpPr>
        <p:spPr>
          <a:xfrm>
            <a:off x="337624" y="2414830"/>
            <a:ext cx="3710689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Борьба </a:t>
            </a:r>
            <a:r>
              <a:rPr lang="ru-RU" sz="1100" dirty="0">
                <a:solidFill>
                  <a:schemeClr val="bg1"/>
                </a:solidFill>
              </a:rPr>
              <a:t>с несанкционированными свалками, создание основ экологической культуры в обществе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53" name="Google Shape;653;p39"/>
          <p:cNvSpPr txBox="1">
            <a:spLocks noGrp="1"/>
          </p:cNvSpPr>
          <p:nvPr>
            <p:ph type="subTitle" idx="4"/>
          </p:nvPr>
        </p:nvSpPr>
        <p:spPr>
          <a:xfrm>
            <a:off x="547047" y="4129298"/>
            <a:ext cx="3314101" cy="6334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Обеспечение нуждающихся </a:t>
            </a:r>
            <a:r>
              <a:rPr lang="ru-RU" sz="1100" dirty="0">
                <a:solidFill>
                  <a:schemeClr val="bg1"/>
                </a:solidFill>
              </a:rPr>
              <a:t>в улучшении жилищных условий граждан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54" name="Google Shape;654;p39"/>
          <p:cNvSpPr txBox="1">
            <a:spLocks noGrp="1"/>
          </p:cNvSpPr>
          <p:nvPr>
            <p:ph type="subTitle" idx="6"/>
          </p:nvPr>
        </p:nvSpPr>
        <p:spPr>
          <a:xfrm>
            <a:off x="4776880" y="2345052"/>
            <a:ext cx="4003274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>
                <a:solidFill>
                  <a:schemeClr val="bg1"/>
                </a:solidFill>
              </a:rPr>
              <a:t>создание для всех слоев населения возможностей для занятий физической культурой и спортом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655" name="Google Shape;655;p39"/>
          <p:cNvSpPr txBox="1">
            <a:spLocks noGrp="1"/>
          </p:cNvSpPr>
          <p:nvPr>
            <p:ph type="subTitle" idx="7"/>
          </p:nvPr>
        </p:nvSpPr>
        <p:spPr>
          <a:xfrm>
            <a:off x="367265" y="1091675"/>
            <a:ext cx="7598877" cy="35770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b="0" dirty="0" smtClean="0"/>
              <a:t>Основные направления налоговой политики на 2025 год</a:t>
            </a:r>
            <a:endParaRPr sz="1400" b="0" dirty="0"/>
          </a:p>
        </p:txBody>
      </p:sp>
      <p:grpSp>
        <p:nvGrpSpPr>
          <p:cNvPr id="676" name="Google Shape;676;p39"/>
          <p:cNvGrpSpPr/>
          <p:nvPr/>
        </p:nvGrpSpPr>
        <p:grpSpPr>
          <a:xfrm>
            <a:off x="7127854" y="3253866"/>
            <a:ext cx="581295" cy="527269"/>
            <a:chOff x="-61784125" y="3377700"/>
            <a:chExt cx="316650" cy="317450"/>
          </a:xfrm>
        </p:grpSpPr>
        <p:sp>
          <p:nvSpPr>
            <p:cNvPr id="677" name="Google Shape;677;p39"/>
            <p:cNvSpPr/>
            <p:nvPr/>
          </p:nvSpPr>
          <p:spPr>
            <a:xfrm>
              <a:off x="-61688025" y="3460400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30" y="1"/>
                  </a:moveTo>
                  <a:cubicBezTo>
                    <a:pt x="252" y="442"/>
                    <a:pt x="0" y="1041"/>
                    <a:pt x="0" y="1671"/>
                  </a:cubicBezTo>
                  <a:cubicBezTo>
                    <a:pt x="0" y="1891"/>
                    <a:pt x="189" y="2049"/>
                    <a:pt x="441" y="2049"/>
                  </a:cubicBezTo>
                  <a:lnTo>
                    <a:pt x="4568" y="2049"/>
                  </a:lnTo>
                  <a:cubicBezTo>
                    <a:pt x="4820" y="2049"/>
                    <a:pt x="4978" y="1860"/>
                    <a:pt x="4978" y="1671"/>
                  </a:cubicBezTo>
                  <a:cubicBezTo>
                    <a:pt x="4978" y="1041"/>
                    <a:pt x="4726" y="442"/>
                    <a:pt x="4348" y="1"/>
                  </a:cubicBezTo>
                  <a:cubicBezTo>
                    <a:pt x="3875" y="568"/>
                    <a:pt x="3182" y="852"/>
                    <a:pt x="2489" y="852"/>
                  </a:cubicBezTo>
                  <a:cubicBezTo>
                    <a:pt x="1827" y="852"/>
                    <a:pt x="1134" y="568"/>
                    <a:pt x="63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8" name="Google Shape;678;p39"/>
            <p:cNvSpPr/>
            <p:nvPr/>
          </p:nvSpPr>
          <p:spPr>
            <a:xfrm>
              <a:off x="-61677800" y="3518900"/>
              <a:ext cx="104775" cy="61850"/>
            </a:xfrm>
            <a:custGeom>
              <a:avLst/>
              <a:gdLst/>
              <a:ahLst/>
              <a:cxnLst/>
              <a:rect l="l" t="t" r="r" b="b"/>
              <a:pathLst>
                <a:path w="4191" h="2474" extrusionOk="0">
                  <a:moveTo>
                    <a:pt x="2096" y="0"/>
                  </a:moveTo>
                  <a:cubicBezTo>
                    <a:pt x="1985" y="0"/>
                    <a:pt x="1875" y="40"/>
                    <a:pt x="1796" y="118"/>
                  </a:cubicBezTo>
                  <a:lnTo>
                    <a:pt x="158" y="1757"/>
                  </a:lnTo>
                  <a:cubicBezTo>
                    <a:pt x="1" y="1914"/>
                    <a:pt x="1" y="2198"/>
                    <a:pt x="158" y="2355"/>
                  </a:cubicBezTo>
                  <a:cubicBezTo>
                    <a:pt x="237" y="2434"/>
                    <a:pt x="339" y="2473"/>
                    <a:pt x="442" y="2473"/>
                  </a:cubicBezTo>
                  <a:cubicBezTo>
                    <a:pt x="544" y="2473"/>
                    <a:pt x="646" y="2434"/>
                    <a:pt x="725" y="2355"/>
                  </a:cubicBezTo>
                  <a:lnTo>
                    <a:pt x="2111" y="969"/>
                  </a:lnTo>
                  <a:lnTo>
                    <a:pt x="3498" y="2355"/>
                  </a:lnTo>
                  <a:cubicBezTo>
                    <a:pt x="3576" y="2434"/>
                    <a:pt x="3687" y="2473"/>
                    <a:pt x="3797" y="2473"/>
                  </a:cubicBezTo>
                  <a:cubicBezTo>
                    <a:pt x="3907" y="2473"/>
                    <a:pt x="4017" y="2434"/>
                    <a:pt x="4096" y="2355"/>
                  </a:cubicBezTo>
                  <a:cubicBezTo>
                    <a:pt x="4191" y="2198"/>
                    <a:pt x="4191" y="1914"/>
                    <a:pt x="4033" y="1757"/>
                  </a:cubicBezTo>
                  <a:lnTo>
                    <a:pt x="2395" y="118"/>
                  </a:lnTo>
                  <a:cubicBezTo>
                    <a:pt x="2316" y="40"/>
                    <a:pt x="2206" y="0"/>
                    <a:pt x="20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79" name="Google Shape;679;p39"/>
            <p:cNvSpPr/>
            <p:nvPr/>
          </p:nvSpPr>
          <p:spPr>
            <a:xfrm>
              <a:off x="-61667550" y="3377700"/>
              <a:ext cx="82700" cy="82725"/>
            </a:xfrm>
            <a:custGeom>
              <a:avLst/>
              <a:gdLst/>
              <a:ahLst/>
              <a:cxnLst/>
              <a:rect l="l" t="t" r="r" b="b"/>
              <a:pathLst>
                <a:path w="3308" h="3309" extrusionOk="0">
                  <a:moveTo>
                    <a:pt x="1670" y="1"/>
                  </a:moveTo>
                  <a:cubicBezTo>
                    <a:pt x="756" y="1"/>
                    <a:pt x="0" y="757"/>
                    <a:pt x="0" y="1671"/>
                  </a:cubicBezTo>
                  <a:cubicBezTo>
                    <a:pt x="0" y="2584"/>
                    <a:pt x="756" y="3309"/>
                    <a:pt x="1670" y="3309"/>
                  </a:cubicBezTo>
                  <a:cubicBezTo>
                    <a:pt x="2584" y="3309"/>
                    <a:pt x="3308" y="2584"/>
                    <a:pt x="3308" y="1671"/>
                  </a:cubicBezTo>
                  <a:cubicBezTo>
                    <a:pt x="3308" y="757"/>
                    <a:pt x="2584" y="1"/>
                    <a:pt x="167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0" name="Google Shape;680;p39"/>
            <p:cNvSpPr/>
            <p:nvPr/>
          </p:nvSpPr>
          <p:spPr>
            <a:xfrm>
              <a:off x="-61591150" y="3643150"/>
              <a:ext cx="123675" cy="51200"/>
            </a:xfrm>
            <a:custGeom>
              <a:avLst/>
              <a:gdLst/>
              <a:ahLst/>
              <a:cxnLst/>
              <a:rect l="l" t="t" r="r" b="b"/>
              <a:pathLst>
                <a:path w="4947" h="2048" extrusionOk="0">
                  <a:moveTo>
                    <a:pt x="630" y="0"/>
                  </a:moveTo>
                  <a:cubicBezTo>
                    <a:pt x="221" y="410"/>
                    <a:pt x="0" y="1008"/>
                    <a:pt x="0" y="1638"/>
                  </a:cubicBezTo>
                  <a:cubicBezTo>
                    <a:pt x="0" y="1890"/>
                    <a:pt x="189" y="2048"/>
                    <a:pt x="378" y="2048"/>
                  </a:cubicBezTo>
                  <a:lnTo>
                    <a:pt x="4505" y="2048"/>
                  </a:lnTo>
                  <a:cubicBezTo>
                    <a:pt x="4757" y="2048"/>
                    <a:pt x="4946" y="1827"/>
                    <a:pt x="4946" y="1638"/>
                  </a:cubicBezTo>
                  <a:cubicBezTo>
                    <a:pt x="4946" y="1008"/>
                    <a:pt x="4726" y="410"/>
                    <a:pt x="4316" y="0"/>
                  </a:cubicBezTo>
                  <a:cubicBezTo>
                    <a:pt x="3844" y="536"/>
                    <a:pt x="3182" y="819"/>
                    <a:pt x="2458" y="819"/>
                  </a:cubicBezTo>
                  <a:cubicBezTo>
                    <a:pt x="1796" y="819"/>
                    <a:pt x="1134" y="536"/>
                    <a:pt x="63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1" name="Google Shape;681;p39"/>
            <p:cNvSpPr/>
            <p:nvPr/>
          </p:nvSpPr>
          <p:spPr>
            <a:xfrm>
              <a:off x="-61570675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6" y="0"/>
                    <a:pt x="0" y="725"/>
                    <a:pt x="0" y="1638"/>
                  </a:cubicBezTo>
                  <a:cubicBezTo>
                    <a:pt x="0" y="2552"/>
                    <a:pt x="756" y="3308"/>
                    <a:pt x="1670" y="3308"/>
                  </a:cubicBezTo>
                  <a:cubicBezTo>
                    <a:pt x="2552" y="3308"/>
                    <a:pt x="3308" y="2552"/>
                    <a:pt x="3308" y="1638"/>
                  </a:cubicBezTo>
                  <a:cubicBezTo>
                    <a:pt x="3308" y="725"/>
                    <a:pt x="2552" y="0"/>
                    <a:pt x="1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2" name="Google Shape;682;p39"/>
            <p:cNvSpPr/>
            <p:nvPr/>
          </p:nvSpPr>
          <p:spPr>
            <a:xfrm>
              <a:off x="-61784125" y="3643925"/>
              <a:ext cx="124450" cy="51225"/>
            </a:xfrm>
            <a:custGeom>
              <a:avLst/>
              <a:gdLst/>
              <a:ahLst/>
              <a:cxnLst/>
              <a:rect l="l" t="t" r="r" b="b"/>
              <a:pathLst>
                <a:path w="4978" h="2049" extrusionOk="0">
                  <a:moveTo>
                    <a:pt x="662" y="1"/>
                  </a:moveTo>
                  <a:cubicBezTo>
                    <a:pt x="252" y="442"/>
                    <a:pt x="32" y="1009"/>
                    <a:pt x="32" y="1639"/>
                  </a:cubicBezTo>
                  <a:cubicBezTo>
                    <a:pt x="0" y="1859"/>
                    <a:pt x="189" y="2048"/>
                    <a:pt x="410" y="2048"/>
                  </a:cubicBezTo>
                  <a:lnTo>
                    <a:pt x="4569" y="2048"/>
                  </a:lnTo>
                  <a:cubicBezTo>
                    <a:pt x="4789" y="2048"/>
                    <a:pt x="4978" y="1859"/>
                    <a:pt x="4978" y="1639"/>
                  </a:cubicBezTo>
                  <a:cubicBezTo>
                    <a:pt x="4978" y="1009"/>
                    <a:pt x="4758" y="442"/>
                    <a:pt x="4348" y="1"/>
                  </a:cubicBezTo>
                  <a:cubicBezTo>
                    <a:pt x="3876" y="536"/>
                    <a:pt x="3214" y="820"/>
                    <a:pt x="2521" y="820"/>
                  </a:cubicBezTo>
                  <a:cubicBezTo>
                    <a:pt x="1828" y="820"/>
                    <a:pt x="1166" y="536"/>
                    <a:pt x="66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83" name="Google Shape;683;p39"/>
            <p:cNvSpPr/>
            <p:nvPr/>
          </p:nvSpPr>
          <p:spPr>
            <a:xfrm>
              <a:off x="-61763650" y="3560450"/>
              <a:ext cx="82725" cy="82725"/>
            </a:xfrm>
            <a:custGeom>
              <a:avLst/>
              <a:gdLst/>
              <a:ahLst/>
              <a:cxnLst/>
              <a:rect l="l" t="t" r="r" b="b"/>
              <a:pathLst>
                <a:path w="3309" h="3309" extrusionOk="0">
                  <a:moveTo>
                    <a:pt x="1670" y="0"/>
                  </a:moveTo>
                  <a:cubicBezTo>
                    <a:pt x="757" y="0"/>
                    <a:pt x="1" y="725"/>
                    <a:pt x="1" y="1638"/>
                  </a:cubicBezTo>
                  <a:cubicBezTo>
                    <a:pt x="1" y="2552"/>
                    <a:pt x="757" y="3308"/>
                    <a:pt x="1670" y="3308"/>
                  </a:cubicBezTo>
                  <a:cubicBezTo>
                    <a:pt x="2552" y="3308"/>
                    <a:pt x="3309" y="2552"/>
                    <a:pt x="3309" y="1638"/>
                  </a:cubicBezTo>
                  <a:cubicBezTo>
                    <a:pt x="3309" y="725"/>
                    <a:pt x="2552" y="0"/>
                    <a:pt x="167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57" name="Google Shape;654;p39"/>
          <p:cNvSpPr txBox="1">
            <a:spLocks noGrp="1"/>
          </p:cNvSpPr>
          <p:nvPr>
            <p:ph type="subTitle" idx="6"/>
          </p:nvPr>
        </p:nvSpPr>
        <p:spPr>
          <a:xfrm>
            <a:off x="4871128" y="4081239"/>
            <a:ext cx="3369486" cy="62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dirty="0" smtClean="0">
                <a:solidFill>
                  <a:schemeClr val="bg1"/>
                </a:solidFill>
              </a:rPr>
              <a:t>Обеспечение </a:t>
            </a:r>
            <a:r>
              <a:rPr lang="ru-RU" sz="1100" dirty="0">
                <a:solidFill>
                  <a:schemeClr val="bg1"/>
                </a:solidFill>
              </a:rPr>
              <a:t>соблюдения нормативов формирования расходов на содержание органов местного самоуправления</a:t>
            </a:r>
            <a:endParaRPr sz="1100" dirty="0">
              <a:solidFill>
                <a:schemeClr val="bg1"/>
              </a:solidFill>
            </a:endParaRPr>
          </a:p>
        </p:txBody>
      </p:sp>
      <p:sp>
        <p:nvSpPr>
          <p:cNvPr id="49" name="Google Shape;482;p31"/>
          <p:cNvSpPr txBox="1"/>
          <p:nvPr/>
        </p:nvSpPr>
        <p:spPr>
          <a:xfrm>
            <a:off x="278406" y="608243"/>
            <a:ext cx="7579226" cy="325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just"/>
            <a:r>
              <a:rPr lang="ru-RU" sz="1200" i="1" dirty="0" smtClean="0">
                <a:solidFill>
                  <a:schemeClr val="dk1"/>
                </a:solidFill>
                <a:latin typeface="Manrope"/>
                <a:ea typeface="Manrope"/>
                <a:cs typeface="Manrope"/>
                <a:sym typeface="Manrope"/>
              </a:rPr>
              <a:t>Ключевыми ориентирами является </a:t>
            </a:r>
            <a:r>
              <a:rPr lang="ru-RU" sz="1200" i="1" dirty="0">
                <a:solidFill>
                  <a:schemeClr val="dk1"/>
                </a:solidFill>
                <a:latin typeface="Manrope"/>
                <a:ea typeface="Manrope"/>
                <a:cs typeface="Manrope"/>
              </a:rPr>
              <a:t>реализация задач по повышению благосостояния граждан и на народосбережение, повышение уровня жизни населения, особенно среди семей, имеющих детей</a:t>
            </a:r>
            <a:endParaRPr lang="ru-RU" sz="1200" i="1" dirty="0">
              <a:solidFill>
                <a:schemeClr val="dk1"/>
              </a:solidFill>
              <a:latin typeface="Manrope"/>
              <a:ea typeface="Manrope"/>
              <a:cs typeface="Manrope"/>
              <a:sym typeface="Manrope"/>
            </a:endParaRPr>
          </a:p>
        </p:txBody>
      </p:sp>
      <p:sp>
        <p:nvSpPr>
          <p:cNvPr id="50" name="Google Shape;691;p39"/>
          <p:cNvSpPr/>
          <p:nvPr/>
        </p:nvSpPr>
        <p:spPr>
          <a:xfrm>
            <a:off x="278406" y="3289010"/>
            <a:ext cx="477366" cy="483531"/>
          </a:xfrm>
          <a:custGeom>
            <a:avLst/>
            <a:gdLst/>
            <a:ahLst/>
            <a:cxnLst/>
            <a:rect l="l" t="t" r="r" b="b"/>
            <a:pathLst>
              <a:path w="18956" h="17942" extrusionOk="0">
                <a:moveTo>
                  <a:pt x="6270" y="9375"/>
                </a:moveTo>
                <a:lnTo>
                  <a:pt x="6267" y="16812"/>
                </a:lnTo>
                <a:lnTo>
                  <a:pt x="1130" y="16812"/>
                </a:lnTo>
                <a:lnTo>
                  <a:pt x="1130" y="13545"/>
                </a:lnTo>
                <a:lnTo>
                  <a:pt x="6270" y="9375"/>
                </a:lnTo>
                <a:close/>
                <a:moveTo>
                  <a:pt x="7399" y="9116"/>
                </a:moveTo>
                <a:lnTo>
                  <a:pt x="12103" y="11534"/>
                </a:lnTo>
                <a:lnTo>
                  <a:pt x="12100" y="16812"/>
                </a:lnTo>
                <a:lnTo>
                  <a:pt x="7399" y="16812"/>
                </a:lnTo>
                <a:lnTo>
                  <a:pt x="7399" y="9116"/>
                </a:lnTo>
                <a:close/>
                <a:moveTo>
                  <a:pt x="564" y="1"/>
                </a:moveTo>
                <a:cubicBezTo>
                  <a:pt x="251" y="1"/>
                  <a:pt x="1" y="254"/>
                  <a:pt x="1" y="564"/>
                </a:cubicBezTo>
                <a:lnTo>
                  <a:pt x="1" y="13274"/>
                </a:lnTo>
                <a:lnTo>
                  <a:pt x="1" y="17376"/>
                </a:lnTo>
                <a:cubicBezTo>
                  <a:pt x="1" y="17689"/>
                  <a:pt x="251" y="17942"/>
                  <a:pt x="564" y="17942"/>
                </a:cubicBezTo>
                <a:lnTo>
                  <a:pt x="18324" y="17942"/>
                </a:lnTo>
                <a:cubicBezTo>
                  <a:pt x="18637" y="17942"/>
                  <a:pt x="18890" y="17689"/>
                  <a:pt x="18890" y="17376"/>
                </a:cubicBezTo>
                <a:cubicBezTo>
                  <a:pt x="18890" y="17062"/>
                  <a:pt x="18637" y="16812"/>
                  <a:pt x="18324" y="16812"/>
                </a:cubicBezTo>
                <a:lnTo>
                  <a:pt x="13232" y="16812"/>
                </a:lnTo>
                <a:lnTo>
                  <a:pt x="13232" y="11425"/>
                </a:lnTo>
                <a:lnTo>
                  <a:pt x="16210" y="8444"/>
                </a:lnTo>
                <a:lnTo>
                  <a:pt x="17400" y="9634"/>
                </a:lnTo>
                <a:cubicBezTo>
                  <a:pt x="17514" y="9748"/>
                  <a:pt x="17656" y="9799"/>
                  <a:pt x="17796" y="9799"/>
                </a:cubicBezTo>
                <a:cubicBezTo>
                  <a:pt x="18059" y="9799"/>
                  <a:pt x="18314" y="9616"/>
                  <a:pt x="18357" y="9317"/>
                </a:cubicBezTo>
                <a:lnTo>
                  <a:pt x="18905" y="5592"/>
                </a:lnTo>
                <a:cubicBezTo>
                  <a:pt x="18955" y="5247"/>
                  <a:pt x="18683" y="4948"/>
                  <a:pt x="18347" y="4948"/>
                </a:cubicBezTo>
                <a:cubicBezTo>
                  <a:pt x="18320" y="4948"/>
                  <a:pt x="18292" y="4950"/>
                  <a:pt x="18264" y="4954"/>
                </a:cubicBezTo>
                <a:lnTo>
                  <a:pt x="14539" y="5502"/>
                </a:lnTo>
                <a:cubicBezTo>
                  <a:pt x="14078" y="5568"/>
                  <a:pt x="13895" y="6132"/>
                  <a:pt x="14223" y="6460"/>
                </a:cubicBezTo>
                <a:lnTo>
                  <a:pt x="15412" y="7649"/>
                </a:lnTo>
                <a:lnTo>
                  <a:pt x="12558" y="10501"/>
                </a:lnTo>
                <a:lnTo>
                  <a:pt x="7092" y="7688"/>
                </a:lnTo>
                <a:lnTo>
                  <a:pt x="7059" y="7673"/>
                </a:lnTo>
                <a:lnTo>
                  <a:pt x="7044" y="7667"/>
                </a:lnTo>
                <a:cubicBezTo>
                  <a:pt x="7032" y="7661"/>
                  <a:pt x="7020" y="7658"/>
                  <a:pt x="7008" y="7655"/>
                </a:cubicBezTo>
                <a:cubicBezTo>
                  <a:pt x="7002" y="7652"/>
                  <a:pt x="6996" y="7649"/>
                  <a:pt x="6990" y="7649"/>
                </a:cubicBezTo>
                <a:lnTo>
                  <a:pt x="6957" y="7640"/>
                </a:lnTo>
                <a:lnTo>
                  <a:pt x="6942" y="7637"/>
                </a:lnTo>
                <a:cubicBezTo>
                  <a:pt x="6926" y="7634"/>
                  <a:pt x="6908" y="7631"/>
                  <a:pt x="6893" y="7628"/>
                </a:cubicBezTo>
                <a:lnTo>
                  <a:pt x="6770" y="7628"/>
                </a:lnTo>
                <a:cubicBezTo>
                  <a:pt x="6758" y="7631"/>
                  <a:pt x="6743" y="7634"/>
                  <a:pt x="6728" y="7637"/>
                </a:cubicBezTo>
                <a:lnTo>
                  <a:pt x="6710" y="7640"/>
                </a:lnTo>
                <a:lnTo>
                  <a:pt x="6680" y="7649"/>
                </a:lnTo>
                <a:lnTo>
                  <a:pt x="6658" y="7652"/>
                </a:lnTo>
                <a:cubicBezTo>
                  <a:pt x="6646" y="7658"/>
                  <a:pt x="6631" y="7664"/>
                  <a:pt x="6616" y="7670"/>
                </a:cubicBezTo>
                <a:cubicBezTo>
                  <a:pt x="6610" y="7670"/>
                  <a:pt x="6607" y="7673"/>
                  <a:pt x="6601" y="7676"/>
                </a:cubicBezTo>
                <a:cubicBezTo>
                  <a:pt x="6595" y="7679"/>
                  <a:pt x="6583" y="7685"/>
                  <a:pt x="6574" y="7688"/>
                </a:cubicBezTo>
                <a:lnTo>
                  <a:pt x="6556" y="7700"/>
                </a:lnTo>
                <a:cubicBezTo>
                  <a:pt x="6547" y="7703"/>
                  <a:pt x="6538" y="7709"/>
                  <a:pt x="6529" y="7715"/>
                </a:cubicBezTo>
                <a:lnTo>
                  <a:pt x="6514" y="7724"/>
                </a:lnTo>
                <a:cubicBezTo>
                  <a:pt x="6502" y="7733"/>
                  <a:pt x="6490" y="7743"/>
                  <a:pt x="6475" y="7752"/>
                </a:cubicBezTo>
                <a:lnTo>
                  <a:pt x="6475" y="7755"/>
                </a:lnTo>
                <a:lnTo>
                  <a:pt x="1130" y="12091"/>
                </a:lnTo>
                <a:lnTo>
                  <a:pt x="1130" y="564"/>
                </a:lnTo>
                <a:cubicBezTo>
                  <a:pt x="1130" y="254"/>
                  <a:pt x="877" y="1"/>
                  <a:pt x="564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435D74"/>
              </a:solidFill>
            </a:endParaRPr>
          </a:p>
        </p:txBody>
      </p:sp>
      <p:grpSp>
        <p:nvGrpSpPr>
          <p:cNvPr id="51" name="Google Shape;671;p39"/>
          <p:cNvGrpSpPr/>
          <p:nvPr/>
        </p:nvGrpSpPr>
        <p:grpSpPr>
          <a:xfrm>
            <a:off x="4232697" y="4185672"/>
            <a:ext cx="426875" cy="520698"/>
            <a:chOff x="-62151950" y="4111775"/>
            <a:chExt cx="318225" cy="316650"/>
          </a:xfrm>
        </p:grpSpPr>
        <p:sp>
          <p:nvSpPr>
            <p:cNvPr id="52" name="Google Shape;672;p39"/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673;p39"/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674;p39"/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5" name="Google Shape;675;p39"/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</p:spTree>
    <p:extLst>
      <p:ext uri="{BB962C8B-B14F-4D97-AF65-F5344CB8AC3E}">
        <p14:creationId xmlns:p14="http://schemas.microsoft.com/office/powerpoint/2010/main" val="183924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33"/>
          <p:cNvSpPr txBox="1">
            <a:spLocks noGrp="1"/>
          </p:cNvSpPr>
          <p:nvPr>
            <p:ph type="subTitle" idx="1"/>
          </p:nvPr>
        </p:nvSpPr>
        <p:spPr>
          <a:xfrm>
            <a:off x="365759" y="1401097"/>
            <a:ext cx="2565232" cy="32151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100" b="1" dirty="0" smtClean="0"/>
              <a:t>Долговая политика </a:t>
            </a:r>
            <a:r>
              <a:rPr lang="ru-RU" sz="1100" dirty="0" smtClean="0"/>
              <a:t>- стратегия </a:t>
            </a:r>
            <a:r>
              <a:rPr lang="ru-RU" sz="1100" dirty="0"/>
              <a:t>управления муниципальными заимствованиями городского округа, направленная на эффективное регулирование муниципального </a:t>
            </a:r>
            <a:r>
              <a:rPr lang="ru-RU" sz="1100" dirty="0" smtClean="0"/>
              <a:t>долга, </a:t>
            </a:r>
            <a:r>
              <a:rPr lang="ru-RU" sz="1100" dirty="0"/>
              <a:t>поддержание его объема на оптимальном уровне, минимизацию стоимости его обслуживания, равномерное распределение во времени платежей, связанных с погашением и обслуживанием муниципального долга городского округа и снижение влияния долговой нагрузки на бюджет </a:t>
            </a:r>
            <a:r>
              <a:rPr lang="ru-RU" sz="1100" dirty="0" smtClean="0"/>
              <a:t>города</a:t>
            </a:r>
          </a:p>
          <a:p>
            <a:pPr marL="0" lvl="0" indent="0"/>
            <a:endParaRPr lang="ru-RU" sz="1100" dirty="0"/>
          </a:p>
        </p:txBody>
      </p:sp>
      <p:sp>
        <p:nvSpPr>
          <p:cNvPr id="508" name="Google Shape;508;p33"/>
          <p:cNvSpPr txBox="1">
            <a:spLocks noGrp="1"/>
          </p:cNvSpPr>
          <p:nvPr>
            <p:ph type="subTitle" idx="2"/>
          </p:nvPr>
        </p:nvSpPr>
        <p:spPr>
          <a:xfrm>
            <a:off x="365759" y="760599"/>
            <a:ext cx="7723452" cy="6404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ru-RU" sz="1200" i="1" dirty="0"/>
              <a:t>Основные направления долговой политики </a:t>
            </a:r>
            <a:r>
              <a:rPr lang="ru-RU" sz="1200" i="1" dirty="0" smtClean="0"/>
              <a:t>разработаны в </a:t>
            </a:r>
            <a:r>
              <a:rPr lang="ru-RU" sz="1200" i="1" dirty="0"/>
              <a:t>целях поддержки объема и структуры муниципального долга на экономически безопасном уровне</a:t>
            </a:r>
          </a:p>
        </p:txBody>
      </p:sp>
      <p:sp>
        <p:nvSpPr>
          <p:cNvPr id="5" name="Google Shape;650;p39"/>
          <p:cNvSpPr txBox="1">
            <a:spLocks/>
          </p:cNvSpPr>
          <p:nvPr/>
        </p:nvSpPr>
        <p:spPr>
          <a:xfrm>
            <a:off x="365759" y="256720"/>
            <a:ext cx="7054975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chivo Black"/>
              <a:buNone/>
              <a:defRPr sz="3200" b="0" i="0" u="none" strike="noStrike" cap="none">
                <a:solidFill>
                  <a:schemeClr val="dk1"/>
                </a:solidFill>
                <a:latin typeface="Archivo Black"/>
                <a:ea typeface="Archivo Black"/>
                <a:cs typeface="Archivo Black"/>
                <a:sym typeface="Archivo Black"/>
              </a:defRPr>
            </a:lvl9pPr>
          </a:lstStyle>
          <a:p>
            <a:r>
              <a:rPr lang="ru-RU" sz="2400" dirty="0" smtClean="0"/>
              <a:t>ДОЛГОВАЯ ПОЛИТИКА ГОРОДА ПЫТЬ-ЯХА</a:t>
            </a:r>
            <a:endParaRPr lang="ru-RU" sz="2400" dirty="0"/>
          </a:p>
        </p:txBody>
      </p:sp>
      <p:sp>
        <p:nvSpPr>
          <p:cNvPr id="7" name="Google Shape;546;p36"/>
          <p:cNvSpPr/>
          <p:nvPr/>
        </p:nvSpPr>
        <p:spPr>
          <a:xfrm>
            <a:off x="3505742" y="1365130"/>
            <a:ext cx="4944805" cy="442500"/>
          </a:xfrm>
          <a:prstGeom prst="roundRect">
            <a:avLst>
              <a:gd name="adj" fmla="val 50000"/>
            </a:avLst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Основные </a:t>
            </a:r>
            <a:r>
              <a:rPr lang="ru-RU" b="1" dirty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направлениями долговой политики </a:t>
            </a:r>
            <a:endParaRPr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8" name="Google Shape;547;p36"/>
          <p:cNvSpPr/>
          <p:nvPr/>
        </p:nvSpPr>
        <p:spPr>
          <a:xfrm>
            <a:off x="2782610" y="3112230"/>
            <a:ext cx="2336995" cy="1308466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50" b="1" dirty="0" smtClean="0">
                <a:solidFill>
                  <a:schemeClr val="tx1"/>
                </a:solidFill>
                <a:latin typeface="Archivo"/>
              </a:rPr>
              <a:t>Обеспечение </a:t>
            </a:r>
            <a:r>
              <a:rPr lang="ru-RU" sz="1050" b="1" dirty="0">
                <a:solidFill>
                  <a:schemeClr val="tx1"/>
                </a:solidFill>
                <a:latin typeface="Archivo"/>
              </a:rPr>
              <a:t>информационной открытости проводимой долговой политики и доступности информации о муниципальном долге города</a:t>
            </a:r>
            <a:endParaRPr sz="1050" b="1" dirty="0">
              <a:solidFill>
                <a:schemeClr val="tx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9" name="Google Shape;548;p36"/>
          <p:cNvSpPr/>
          <p:nvPr/>
        </p:nvSpPr>
        <p:spPr>
          <a:xfrm>
            <a:off x="2870715" y="1975209"/>
            <a:ext cx="2532679" cy="713099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5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Поддержание </a:t>
            </a:r>
            <a:r>
              <a:rPr lang="ru-RU" sz="1050" b="1" dirty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структуры муниципального долга на оптимальном уровне</a:t>
            </a:r>
            <a:endParaRPr sz="105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0" name="Google Shape;549;p36"/>
          <p:cNvSpPr/>
          <p:nvPr/>
        </p:nvSpPr>
        <p:spPr>
          <a:xfrm>
            <a:off x="5222225" y="2900270"/>
            <a:ext cx="2697468" cy="42392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5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Соблюдение </a:t>
            </a:r>
            <a:r>
              <a:rPr lang="ru-RU" sz="1050" b="1" dirty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требований бюджетного законодательства </a:t>
            </a:r>
            <a:r>
              <a:rPr lang="ru-RU" sz="105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РФ</a:t>
            </a:r>
            <a:endParaRPr sz="105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11" name="Google Shape;550;p36"/>
          <p:cNvSpPr/>
          <p:nvPr/>
        </p:nvSpPr>
        <p:spPr>
          <a:xfrm>
            <a:off x="6570959" y="2129298"/>
            <a:ext cx="2472402" cy="442500"/>
          </a:xfrm>
          <a:prstGeom prst="roundRect">
            <a:avLst>
              <a:gd name="adj" fmla="val 50000"/>
            </a:avLst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ru-RU" sz="1050" b="1" dirty="0" smtClean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Обеспечение </a:t>
            </a:r>
            <a:r>
              <a:rPr lang="ru-RU" sz="1050" b="1" dirty="0">
                <a:solidFill>
                  <a:schemeClr val="dk1"/>
                </a:solidFill>
                <a:latin typeface="Archivo"/>
                <a:ea typeface="Archivo"/>
                <a:cs typeface="Archivo"/>
                <a:sym typeface="Archivo"/>
              </a:rPr>
              <a:t>своевременности учета долговых обязательств</a:t>
            </a:r>
            <a:endParaRPr sz="1050" b="1" dirty="0">
              <a:solidFill>
                <a:schemeClr val="dk1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cxnSp>
        <p:nvCxnSpPr>
          <p:cNvPr id="12" name="Google Shape;551;p36"/>
          <p:cNvCxnSpPr>
            <a:stCxn id="7" idx="2"/>
            <a:endCxn id="9" idx="0"/>
          </p:cNvCxnSpPr>
          <p:nvPr/>
        </p:nvCxnSpPr>
        <p:spPr>
          <a:xfrm rot="5400000">
            <a:off x="4973811" y="970874"/>
            <a:ext cx="167579" cy="184109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" name="Google Shape;552;p36"/>
          <p:cNvCxnSpPr>
            <a:stCxn id="8" idx="0"/>
            <a:endCxn id="7" idx="2"/>
          </p:cNvCxnSpPr>
          <p:nvPr/>
        </p:nvCxnSpPr>
        <p:spPr>
          <a:xfrm rot="5400000" flipH="1" flipV="1">
            <a:off x="4312326" y="1446412"/>
            <a:ext cx="1304600" cy="2027037"/>
          </a:xfrm>
          <a:prstGeom prst="bentConnector3">
            <a:avLst>
              <a:gd name="adj1" fmla="val 28097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4" name="Google Shape;553;p36"/>
          <p:cNvCxnSpPr>
            <a:stCxn id="7" idx="2"/>
            <a:endCxn id="11" idx="0"/>
          </p:cNvCxnSpPr>
          <p:nvPr/>
        </p:nvCxnSpPr>
        <p:spPr>
          <a:xfrm rot="16200000" flipH="1">
            <a:off x="6731818" y="1053956"/>
            <a:ext cx="321668" cy="1829015"/>
          </a:xfrm>
          <a:prstGeom prst="bentConnector3">
            <a:avLst>
              <a:gd name="adj1" fmla="val 25126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" name="Google Shape;554;p36"/>
          <p:cNvCxnSpPr>
            <a:stCxn id="10" idx="0"/>
            <a:endCxn id="7" idx="2"/>
          </p:cNvCxnSpPr>
          <p:nvPr/>
        </p:nvCxnSpPr>
        <p:spPr>
          <a:xfrm rot="16200000" flipV="1">
            <a:off x="5728232" y="2057543"/>
            <a:ext cx="1092640" cy="592814"/>
          </a:xfrm>
          <a:prstGeom prst="bentConnector3">
            <a:avLst>
              <a:gd name="adj1" fmla="val 14601"/>
            </a:avLst>
          </a:prstGeom>
          <a:noFill/>
          <a:ln w="952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454" name="Рисунок 45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9627" y="3299999"/>
            <a:ext cx="1551332" cy="179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usiness Administration School Center by Slidesgo">
  <a:themeElements>
    <a:clrScheme name="Simple Light">
      <a:dk1>
        <a:srgbClr val="092241"/>
      </a:dk1>
      <a:lt1>
        <a:srgbClr val="F8F8F8"/>
      </a:lt1>
      <a:dk2>
        <a:srgbClr val="B7B7B7"/>
      </a:dk2>
      <a:lt2>
        <a:srgbClr val="6194E6"/>
      </a:lt2>
      <a:accent1>
        <a:srgbClr val="FFFFFF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9224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3604</TotalTime>
  <Words>3627</Words>
  <Application>Microsoft Office PowerPoint</Application>
  <PresentationFormat>Экран (16:9)</PresentationFormat>
  <Paragraphs>868</Paragraphs>
  <Slides>34</Slides>
  <Notes>31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6" baseType="lpstr">
      <vt:lpstr>微软雅黑</vt:lpstr>
      <vt:lpstr>宋体</vt:lpstr>
      <vt:lpstr>Andalus</vt:lpstr>
      <vt:lpstr>Archivo</vt:lpstr>
      <vt:lpstr>Archivo Black</vt:lpstr>
      <vt:lpstr>Arial</vt:lpstr>
      <vt:lpstr>Century Gothic</vt:lpstr>
      <vt:lpstr>DM Sans</vt:lpstr>
      <vt:lpstr>Manrope</vt:lpstr>
      <vt:lpstr>Segoe UI</vt:lpstr>
      <vt:lpstr>Times New Roman</vt:lpstr>
      <vt:lpstr>Business Administration School Center by Slidesgo</vt:lpstr>
      <vt:lpstr>Бюджет для граждан</vt:lpstr>
      <vt:lpstr>Бюджет города </vt:lpstr>
      <vt:lpstr>Основные показатели прогноза социально-экономического развития города Пыть-Яха на 2025-2027 годы</vt:lpstr>
      <vt:lpstr>ОСНОВНЫЕ НАПРАВЛЕНИЯ НАЛОГОВОЙ, БЮДЖЕТНОЙ И ДОЛГОВОЙ ПОЛИТИКИ ГОРОДА ПЫТЬ-ЯХА НА 2025-2027 ГОДЫ</vt:lpstr>
      <vt:lpstr>ОСНОВНЫЕ ПРИОРИТЕТЫ НАЛОГОВОЙ, БЮДЖЕТНОЙ И ДОЛГОВОЙ ПОЛИТИКИ В СФЕРЕ УПРАВЛЕНИЯ МУНИЦИПАЛЬНЫМИ ФИНАНСАМИ</vt:lpstr>
      <vt:lpstr>НАЛОГОВАЯ ПОЛИТИКА ГОРОДА ПЫТЬ-ЯХА</vt:lpstr>
      <vt:lpstr>Налоговые льготы</vt:lpstr>
      <vt:lpstr>БЮДЖЕТНАЯ ПОЛИТИКА ГОРОДА ПЫТЬ-ЯХА</vt:lpstr>
      <vt:lpstr>Презентация PowerPoint</vt:lpstr>
      <vt:lpstr>Презентация PowerPoint</vt:lpstr>
      <vt:lpstr>Доходы бюджета города Пыть-Яха</vt:lpstr>
      <vt:lpstr>Структура доходов бюджета города Пыть-Яха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объема налоговых льгот (налоговых расходов) бюджета города Пыть-Яха на 2025-2027 годы</vt:lpstr>
      <vt:lpstr>Формирование расходных обязательств бюджета города</vt:lpstr>
      <vt:lpstr>Расходы бюджета города Пыть-Яха</vt:lpstr>
      <vt:lpstr>Структура расходов бюджета по основным отраслям</vt:lpstr>
      <vt:lpstr>Презентация PowerPoint</vt:lpstr>
      <vt:lpstr>СВЕДЕНИЯ О КОЛИЧЕСТВЕ ПОДВЕДОМСТВЕННЫХ УЧАСТНИКОВ БЮДЖЕТНОГО ПРОЦЕССА, УЧРЕЖДЕНИЙ</vt:lpstr>
      <vt:lpstr>СТРУКТУРА РАСХОДОВ БЮДЖЕТА ГОРОДА ПЫТЬ-ЯХА НА 2025 ГОД В РАЗРЕЗЕ ВИДОВ РАСХОДОВ</vt:lpstr>
      <vt:lpstr>Поддержка семьи и детей  </vt:lpstr>
      <vt:lpstr>РЕАЛИЗАЦИЯ НАЦИОНАЛЬНЫХ ПРОЕКТОВ В ГОРОДЕ ПЫТЬ-ЯХ В 2025-2027 ГОДАХ </vt:lpstr>
      <vt:lpstr>ИСПОЛНЕНИЕ ПУБЛИЧНЫХ НОРМАТИВНЫХ ОБЯЗАТЕЛЬСТВ ГОРОДА ПЫТЬ-ЯХА</vt:lpstr>
      <vt:lpstr>РАСХОДЫ БЮДЖЕТА НА РЕАЛИЗАЦИЮ МУНИЦИПАЛЬНЫХ ПРОГРАММ И НЕПРОГРАММНУЮ ДЕЯТЕЛЬНОСТЬ  </vt:lpstr>
      <vt:lpstr>СТРУКТУРА РАСХОДОВ БЮДЖЕТА НА РЕАЛИЗАЦИЮ МУНИЦИПАЛЬНЫХ ПРОГРАММ НА 2025 ГОД </vt:lpstr>
      <vt:lpstr>РАСХОДЫ БЮДЖЕТА НА ОСУЩЕСТВЛЕНИЕ НЕПРОГРАММНЫХ НАПРАВЛЕНИЙ ДЕЯТЕЛЬНОСТИ </vt:lpstr>
      <vt:lpstr>ИСТОЧНИКИ ФИНАНСИРОВАНИЯ ДЕФИЦИТА БЮДЖЕТА В 2025-2027 ГОДАХ</vt:lpstr>
      <vt:lpstr>ПРОЕКТИРУЕМЫЙ ОБЪЕМ МУНИЦИПАЛЬНОГО ДОЛГА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Екатерина Вагина</dc:creator>
  <cp:lastModifiedBy>Алина Твердохлеб</cp:lastModifiedBy>
  <cp:revision>413</cp:revision>
  <cp:lastPrinted>2024-12-02T11:27:09Z</cp:lastPrinted>
  <dcterms:modified xsi:type="dcterms:W3CDTF">2024-12-10T04:19:17Z</dcterms:modified>
</cp:coreProperties>
</file>